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84" r:id="rId7"/>
    <p:sldId id="260" r:id="rId8"/>
    <p:sldId id="285" r:id="rId9"/>
    <p:sldId id="262" r:id="rId10"/>
    <p:sldId id="263" r:id="rId11"/>
    <p:sldId id="264" r:id="rId12"/>
    <p:sldId id="290" r:id="rId13"/>
    <p:sldId id="292" r:id="rId14"/>
    <p:sldId id="286" r:id="rId15"/>
    <p:sldId id="265" r:id="rId16"/>
    <p:sldId id="271" r:id="rId17"/>
    <p:sldId id="267" r:id="rId18"/>
    <p:sldId id="272" r:id="rId19"/>
    <p:sldId id="268" r:id="rId20"/>
    <p:sldId id="274" r:id="rId21"/>
    <p:sldId id="269" r:id="rId22"/>
    <p:sldId id="280" r:id="rId23"/>
    <p:sldId id="281" r:id="rId24"/>
    <p:sldId id="276" r:id="rId25"/>
    <p:sldId id="282" r:id="rId26"/>
    <p:sldId id="275" r:id="rId27"/>
    <p:sldId id="287" r:id="rId28"/>
    <p:sldId id="288" r:id="rId29"/>
    <p:sldId id="289" r:id="rId30"/>
    <p:sldId id="279" r:id="rId31"/>
    <p:sldId id="283" r:id="rId32"/>
    <p:sldId id="293" r:id="rId33"/>
    <p:sldId id="294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General Sans" panose="020B0604020202020204" charset="0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726BE90E-B3CC-460E-AD19-B790C2777FED}">
          <p14:sldIdLst>
            <p14:sldId id="256"/>
          </p14:sldIdLst>
        </p14:section>
        <p14:section name="Fonctions continues" id="{D0022B4A-F7C3-4543-B5F1-DB9B1C66585B}">
          <p14:sldIdLst>
            <p14:sldId id="257"/>
            <p14:sldId id="258"/>
            <p14:sldId id="259"/>
            <p14:sldId id="261"/>
            <p14:sldId id="284"/>
            <p14:sldId id="260"/>
            <p14:sldId id="285"/>
            <p14:sldId id="262"/>
            <p14:sldId id="263"/>
            <p14:sldId id="264"/>
            <p14:sldId id="290"/>
            <p14:sldId id="292"/>
            <p14:sldId id="286"/>
            <p14:sldId id="265"/>
            <p14:sldId id="271"/>
            <p14:sldId id="267"/>
            <p14:sldId id="272"/>
            <p14:sldId id="268"/>
            <p14:sldId id="274"/>
            <p14:sldId id="269"/>
            <p14:sldId id="280"/>
            <p14:sldId id="281"/>
            <p14:sldId id="276"/>
            <p14:sldId id="282"/>
            <p14:sldId id="275"/>
            <p14:sldId id="287"/>
            <p14:sldId id="288"/>
            <p14:sldId id="289"/>
            <p14:sldId id="279"/>
            <p14:sldId id="283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51558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C7AC0-9A0A-4BD2-BE01-A0A6521423AA}" v="2285" dt="2022-09-12T14:34:37.056"/>
    <p1510:client id="{544D496C-03FE-4628-A841-551F189922F6}" v="8" dt="2022-09-12T14:34:41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-0.01</c:v>
                </c:pt>
                <c:pt idx="1">
                  <c:v>-0.05</c:v>
                </c:pt>
                <c:pt idx="2">
                  <c:v>-0.1</c:v>
                </c:pt>
                <c:pt idx="3">
                  <c:v>-0.15</c:v>
                </c:pt>
                <c:pt idx="4">
                  <c:v>-0.2</c:v>
                </c:pt>
                <c:pt idx="5">
                  <c:v>-0.25</c:v>
                </c:pt>
                <c:pt idx="6">
                  <c:v>-0.3</c:v>
                </c:pt>
                <c:pt idx="7">
                  <c:v>-0.35</c:v>
                </c:pt>
                <c:pt idx="8">
                  <c:v>-0.4</c:v>
                </c:pt>
                <c:pt idx="9">
                  <c:v>-0.45</c:v>
                </c:pt>
                <c:pt idx="10">
                  <c:v>-0.5</c:v>
                </c:pt>
                <c:pt idx="11">
                  <c:v>-0.55000000000000004</c:v>
                </c:pt>
                <c:pt idx="12">
                  <c:v>-0.6</c:v>
                </c:pt>
                <c:pt idx="13">
                  <c:v>-0.65</c:v>
                </c:pt>
                <c:pt idx="14">
                  <c:v>-0.7</c:v>
                </c:pt>
                <c:pt idx="15">
                  <c:v>-0.75</c:v>
                </c:pt>
                <c:pt idx="16">
                  <c:v>-0.8</c:v>
                </c:pt>
                <c:pt idx="17">
                  <c:v>-0.85</c:v>
                </c:pt>
                <c:pt idx="18">
                  <c:v>-0.9</c:v>
                </c:pt>
                <c:pt idx="19">
                  <c:v>-0.95</c:v>
                </c:pt>
                <c:pt idx="20">
                  <c:v>-1</c:v>
                </c:pt>
                <c:pt idx="21">
                  <c:v>0.01</c:v>
                </c:pt>
                <c:pt idx="22">
                  <c:v>0.05</c:v>
                </c:pt>
                <c:pt idx="23">
                  <c:v>0.1</c:v>
                </c:pt>
                <c:pt idx="24">
                  <c:v>0.15</c:v>
                </c:pt>
                <c:pt idx="25">
                  <c:v>0.2</c:v>
                </c:pt>
                <c:pt idx="26">
                  <c:v>0.25</c:v>
                </c:pt>
                <c:pt idx="27">
                  <c:v>0.3</c:v>
                </c:pt>
                <c:pt idx="28">
                  <c:v>0.35</c:v>
                </c:pt>
                <c:pt idx="29">
                  <c:v>0.4</c:v>
                </c:pt>
                <c:pt idx="30">
                  <c:v>0.45</c:v>
                </c:pt>
                <c:pt idx="31">
                  <c:v>0.5</c:v>
                </c:pt>
                <c:pt idx="32">
                  <c:v>0.55000000000000004</c:v>
                </c:pt>
                <c:pt idx="33">
                  <c:v>0.6</c:v>
                </c:pt>
                <c:pt idx="34">
                  <c:v>0.65</c:v>
                </c:pt>
                <c:pt idx="35">
                  <c:v>0.7</c:v>
                </c:pt>
                <c:pt idx="36">
                  <c:v>0.75</c:v>
                </c:pt>
                <c:pt idx="37">
                  <c:v>0.8</c:v>
                </c:pt>
                <c:pt idx="38">
                  <c:v>0.85</c:v>
                </c:pt>
                <c:pt idx="39">
                  <c:v>0.9</c:v>
                </c:pt>
                <c:pt idx="40">
                  <c:v>0.95</c:v>
                </c:pt>
                <c:pt idx="41">
                  <c:v>1</c:v>
                </c:pt>
              </c:numCache>
            </c:numRef>
          </c:xVal>
          <c:yVal>
            <c:numRef>
              <c:f>Feuil1!$B$2:$B$43</c:f>
              <c:numCache>
                <c:formatCode>General</c:formatCode>
                <c:ptCount val="42"/>
                <c:pt idx="0">
                  <c:v>-0.02</c:v>
                </c:pt>
                <c:pt idx="1">
                  <c:v>-0.1</c:v>
                </c:pt>
                <c:pt idx="2">
                  <c:v>-0.2</c:v>
                </c:pt>
                <c:pt idx="3">
                  <c:v>-0.3</c:v>
                </c:pt>
                <c:pt idx="4">
                  <c:v>-0.4</c:v>
                </c:pt>
                <c:pt idx="5">
                  <c:v>-0.5</c:v>
                </c:pt>
                <c:pt idx="6">
                  <c:v>-0.6</c:v>
                </c:pt>
                <c:pt idx="7">
                  <c:v>-0.7</c:v>
                </c:pt>
                <c:pt idx="8">
                  <c:v>-0.8</c:v>
                </c:pt>
                <c:pt idx="9">
                  <c:v>-0.9</c:v>
                </c:pt>
                <c:pt idx="10">
                  <c:v>-1</c:v>
                </c:pt>
                <c:pt idx="11">
                  <c:v>-1.1000000000000001</c:v>
                </c:pt>
                <c:pt idx="12">
                  <c:v>-1.2</c:v>
                </c:pt>
                <c:pt idx="13">
                  <c:v>-1.3</c:v>
                </c:pt>
                <c:pt idx="14">
                  <c:v>-1.4</c:v>
                </c:pt>
                <c:pt idx="15">
                  <c:v>-1.5</c:v>
                </c:pt>
                <c:pt idx="16">
                  <c:v>-1.6</c:v>
                </c:pt>
                <c:pt idx="17">
                  <c:v>-1.7</c:v>
                </c:pt>
                <c:pt idx="18">
                  <c:v>-1.8</c:v>
                </c:pt>
                <c:pt idx="19">
                  <c:v>-1.9</c:v>
                </c:pt>
                <c:pt idx="20">
                  <c:v>-2</c:v>
                </c:pt>
                <c:pt idx="21">
                  <c:v>0.02</c:v>
                </c:pt>
                <c:pt idx="22">
                  <c:v>0.1</c:v>
                </c:pt>
                <c:pt idx="23">
                  <c:v>0.2</c:v>
                </c:pt>
                <c:pt idx="24">
                  <c:v>0.3</c:v>
                </c:pt>
                <c:pt idx="25">
                  <c:v>0.4</c:v>
                </c:pt>
                <c:pt idx="26">
                  <c:v>0.5</c:v>
                </c:pt>
                <c:pt idx="27">
                  <c:v>0.6</c:v>
                </c:pt>
                <c:pt idx="28">
                  <c:v>0.7</c:v>
                </c:pt>
                <c:pt idx="29">
                  <c:v>0.8</c:v>
                </c:pt>
                <c:pt idx="30">
                  <c:v>0.9</c:v>
                </c:pt>
                <c:pt idx="31">
                  <c:v>1</c:v>
                </c:pt>
                <c:pt idx="32">
                  <c:v>1.1000000000000001</c:v>
                </c:pt>
                <c:pt idx="33">
                  <c:v>1.2</c:v>
                </c:pt>
                <c:pt idx="34">
                  <c:v>1.3</c:v>
                </c:pt>
                <c:pt idx="35">
                  <c:v>1.4</c:v>
                </c:pt>
                <c:pt idx="36">
                  <c:v>1.5</c:v>
                </c:pt>
                <c:pt idx="37">
                  <c:v>1.6</c:v>
                </c:pt>
                <c:pt idx="38">
                  <c:v>1.7</c:v>
                </c:pt>
                <c:pt idx="39">
                  <c:v>1.8</c:v>
                </c:pt>
                <c:pt idx="40">
                  <c:v>1.9</c:v>
                </c:pt>
                <c:pt idx="41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F3A-47A1-A982-AA46862CE31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g-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-0.01</c:v>
                </c:pt>
                <c:pt idx="1">
                  <c:v>-0.05</c:v>
                </c:pt>
                <c:pt idx="2">
                  <c:v>-0.1</c:v>
                </c:pt>
                <c:pt idx="3">
                  <c:v>-0.15</c:v>
                </c:pt>
                <c:pt idx="4">
                  <c:v>-0.2</c:v>
                </c:pt>
                <c:pt idx="5">
                  <c:v>-0.25</c:v>
                </c:pt>
                <c:pt idx="6">
                  <c:v>-0.3</c:v>
                </c:pt>
                <c:pt idx="7">
                  <c:v>-0.35</c:v>
                </c:pt>
                <c:pt idx="8">
                  <c:v>-0.4</c:v>
                </c:pt>
                <c:pt idx="9">
                  <c:v>-0.45</c:v>
                </c:pt>
                <c:pt idx="10">
                  <c:v>-0.5</c:v>
                </c:pt>
                <c:pt idx="11">
                  <c:v>-0.55000000000000004</c:v>
                </c:pt>
                <c:pt idx="12">
                  <c:v>-0.6</c:v>
                </c:pt>
                <c:pt idx="13">
                  <c:v>-0.65</c:v>
                </c:pt>
                <c:pt idx="14">
                  <c:v>-0.7</c:v>
                </c:pt>
                <c:pt idx="15">
                  <c:v>-0.75</c:v>
                </c:pt>
                <c:pt idx="16">
                  <c:v>-0.8</c:v>
                </c:pt>
                <c:pt idx="17">
                  <c:v>-0.85</c:v>
                </c:pt>
                <c:pt idx="18">
                  <c:v>-0.9</c:v>
                </c:pt>
                <c:pt idx="19">
                  <c:v>-0.95</c:v>
                </c:pt>
                <c:pt idx="20">
                  <c:v>-1</c:v>
                </c:pt>
                <c:pt idx="21">
                  <c:v>0.01</c:v>
                </c:pt>
                <c:pt idx="22">
                  <c:v>0.05</c:v>
                </c:pt>
                <c:pt idx="23">
                  <c:v>0.1</c:v>
                </c:pt>
                <c:pt idx="24">
                  <c:v>0.15</c:v>
                </c:pt>
                <c:pt idx="25">
                  <c:v>0.2</c:v>
                </c:pt>
                <c:pt idx="26">
                  <c:v>0.25</c:v>
                </c:pt>
                <c:pt idx="27">
                  <c:v>0.3</c:v>
                </c:pt>
                <c:pt idx="28">
                  <c:v>0.35</c:v>
                </c:pt>
                <c:pt idx="29">
                  <c:v>0.4</c:v>
                </c:pt>
                <c:pt idx="30">
                  <c:v>0.45</c:v>
                </c:pt>
                <c:pt idx="31">
                  <c:v>0.5</c:v>
                </c:pt>
                <c:pt idx="32">
                  <c:v>0.55000000000000004</c:v>
                </c:pt>
                <c:pt idx="33">
                  <c:v>0.6</c:v>
                </c:pt>
                <c:pt idx="34">
                  <c:v>0.65</c:v>
                </c:pt>
                <c:pt idx="35">
                  <c:v>0.7</c:v>
                </c:pt>
                <c:pt idx="36">
                  <c:v>0.75</c:v>
                </c:pt>
                <c:pt idx="37">
                  <c:v>0.8</c:v>
                </c:pt>
                <c:pt idx="38">
                  <c:v>0.85</c:v>
                </c:pt>
                <c:pt idx="39">
                  <c:v>0.9</c:v>
                </c:pt>
                <c:pt idx="40">
                  <c:v>0.95</c:v>
                </c:pt>
                <c:pt idx="41">
                  <c:v>1</c:v>
                </c:pt>
              </c:numCache>
            </c:numRef>
          </c:xVal>
          <c:yVal>
            <c:numRef>
              <c:f>Feuil1!$C$2:$C$43</c:f>
              <c:numCache>
                <c:formatCode>General</c:formatCode>
                <c:ptCount val="42"/>
                <c:pt idx="0">
                  <c:v>-100</c:v>
                </c:pt>
                <c:pt idx="1">
                  <c:v>-20</c:v>
                </c:pt>
                <c:pt idx="2">
                  <c:v>-10</c:v>
                </c:pt>
                <c:pt idx="3">
                  <c:v>-6.666666666666667</c:v>
                </c:pt>
                <c:pt idx="4">
                  <c:v>-5</c:v>
                </c:pt>
                <c:pt idx="5">
                  <c:v>-4</c:v>
                </c:pt>
                <c:pt idx="6">
                  <c:v>-3.3333333333333335</c:v>
                </c:pt>
                <c:pt idx="7">
                  <c:v>-2.8571428571428572</c:v>
                </c:pt>
                <c:pt idx="8">
                  <c:v>-2.5</c:v>
                </c:pt>
                <c:pt idx="9">
                  <c:v>-2.2222222222222223</c:v>
                </c:pt>
                <c:pt idx="10">
                  <c:v>-2</c:v>
                </c:pt>
                <c:pt idx="11">
                  <c:v>-1.8181818181818181</c:v>
                </c:pt>
                <c:pt idx="12">
                  <c:v>-1.6666666666666667</c:v>
                </c:pt>
                <c:pt idx="13">
                  <c:v>-1.5384615384615383</c:v>
                </c:pt>
                <c:pt idx="14">
                  <c:v>-1.4285714285714286</c:v>
                </c:pt>
                <c:pt idx="15">
                  <c:v>-1.3333333333333333</c:v>
                </c:pt>
                <c:pt idx="16">
                  <c:v>-1.25</c:v>
                </c:pt>
                <c:pt idx="17">
                  <c:v>-1.1764705882352942</c:v>
                </c:pt>
                <c:pt idx="18">
                  <c:v>-1.1111111111111112</c:v>
                </c:pt>
                <c:pt idx="19">
                  <c:v>-1.0526315789473684</c:v>
                </c:pt>
                <c:pt idx="20">
                  <c:v>-1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F3A-47A1-A982-AA46862CE314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g(x)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-0.01</c:v>
                </c:pt>
                <c:pt idx="1">
                  <c:v>-0.05</c:v>
                </c:pt>
                <c:pt idx="2">
                  <c:v>-0.1</c:v>
                </c:pt>
                <c:pt idx="3">
                  <c:v>-0.15</c:v>
                </c:pt>
                <c:pt idx="4">
                  <c:v>-0.2</c:v>
                </c:pt>
                <c:pt idx="5">
                  <c:v>-0.25</c:v>
                </c:pt>
                <c:pt idx="6">
                  <c:v>-0.3</c:v>
                </c:pt>
                <c:pt idx="7">
                  <c:v>-0.35</c:v>
                </c:pt>
                <c:pt idx="8">
                  <c:v>-0.4</c:v>
                </c:pt>
                <c:pt idx="9">
                  <c:v>-0.45</c:v>
                </c:pt>
                <c:pt idx="10">
                  <c:v>-0.5</c:v>
                </c:pt>
                <c:pt idx="11">
                  <c:v>-0.55000000000000004</c:v>
                </c:pt>
                <c:pt idx="12">
                  <c:v>-0.6</c:v>
                </c:pt>
                <c:pt idx="13">
                  <c:v>-0.65</c:v>
                </c:pt>
                <c:pt idx="14">
                  <c:v>-0.7</c:v>
                </c:pt>
                <c:pt idx="15">
                  <c:v>-0.75</c:v>
                </c:pt>
                <c:pt idx="16">
                  <c:v>-0.8</c:v>
                </c:pt>
                <c:pt idx="17">
                  <c:v>-0.85</c:v>
                </c:pt>
                <c:pt idx="18">
                  <c:v>-0.9</c:v>
                </c:pt>
                <c:pt idx="19">
                  <c:v>-0.95</c:v>
                </c:pt>
                <c:pt idx="20">
                  <c:v>-1</c:v>
                </c:pt>
                <c:pt idx="21">
                  <c:v>0.01</c:v>
                </c:pt>
                <c:pt idx="22">
                  <c:v>0.05</c:v>
                </c:pt>
                <c:pt idx="23">
                  <c:v>0.1</c:v>
                </c:pt>
                <c:pt idx="24">
                  <c:v>0.15</c:v>
                </c:pt>
                <c:pt idx="25">
                  <c:v>0.2</c:v>
                </c:pt>
                <c:pt idx="26">
                  <c:v>0.25</c:v>
                </c:pt>
                <c:pt idx="27">
                  <c:v>0.3</c:v>
                </c:pt>
                <c:pt idx="28">
                  <c:v>0.35</c:v>
                </c:pt>
                <c:pt idx="29">
                  <c:v>0.4</c:v>
                </c:pt>
                <c:pt idx="30">
                  <c:v>0.45</c:v>
                </c:pt>
                <c:pt idx="31">
                  <c:v>0.5</c:v>
                </c:pt>
                <c:pt idx="32">
                  <c:v>0.55000000000000004</c:v>
                </c:pt>
                <c:pt idx="33">
                  <c:v>0.6</c:v>
                </c:pt>
                <c:pt idx="34">
                  <c:v>0.65</c:v>
                </c:pt>
                <c:pt idx="35">
                  <c:v>0.7</c:v>
                </c:pt>
                <c:pt idx="36">
                  <c:v>0.75</c:v>
                </c:pt>
                <c:pt idx="37">
                  <c:v>0.8</c:v>
                </c:pt>
                <c:pt idx="38">
                  <c:v>0.85</c:v>
                </c:pt>
                <c:pt idx="39">
                  <c:v>0.9</c:v>
                </c:pt>
                <c:pt idx="40">
                  <c:v>0.95</c:v>
                </c:pt>
                <c:pt idx="41">
                  <c:v>1</c:v>
                </c:pt>
              </c:numCache>
            </c:numRef>
          </c:xVal>
          <c:yVal>
            <c:numRef>
              <c:f>Feuil1!$D$2:$D$43</c:f>
              <c:numCache>
                <c:formatCode>General</c:formatCode>
                <c:ptCount val="42"/>
                <c:pt idx="21">
                  <c:v>100</c:v>
                </c:pt>
                <c:pt idx="22">
                  <c:v>20</c:v>
                </c:pt>
                <c:pt idx="23">
                  <c:v>10</c:v>
                </c:pt>
                <c:pt idx="24">
                  <c:v>6.666666666666667</c:v>
                </c:pt>
                <c:pt idx="25">
                  <c:v>5</c:v>
                </c:pt>
                <c:pt idx="26">
                  <c:v>4</c:v>
                </c:pt>
                <c:pt idx="27">
                  <c:v>3.3333333333333335</c:v>
                </c:pt>
                <c:pt idx="28">
                  <c:v>2.8571428571428572</c:v>
                </c:pt>
                <c:pt idx="29">
                  <c:v>2.5</c:v>
                </c:pt>
                <c:pt idx="30">
                  <c:v>2.2222222222222223</c:v>
                </c:pt>
                <c:pt idx="31">
                  <c:v>2</c:v>
                </c:pt>
                <c:pt idx="32">
                  <c:v>1.8181818181818181</c:v>
                </c:pt>
                <c:pt idx="33">
                  <c:v>1.6666666666666667</c:v>
                </c:pt>
                <c:pt idx="34">
                  <c:v>1.5384615384615383</c:v>
                </c:pt>
                <c:pt idx="35">
                  <c:v>1.4285714285714286</c:v>
                </c:pt>
                <c:pt idx="36">
                  <c:v>1.3333333333333333</c:v>
                </c:pt>
                <c:pt idx="37">
                  <c:v>1.25</c:v>
                </c:pt>
                <c:pt idx="38">
                  <c:v>1.1764705882352942</c:v>
                </c:pt>
                <c:pt idx="39">
                  <c:v>1.1111111111111112</c:v>
                </c:pt>
                <c:pt idx="40">
                  <c:v>1.0526315789473684</c:v>
                </c:pt>
                <c:pt idx="4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F3A-47A1-A982-AA46862CE3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045983"/>
        <c:axId val="2001043071"/>
      </c:scatterChart>
      <c:valAx>
        <c:axId val="2001045983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3071"/>
        <c:crosses val="autoZero"/>
        <c:crossBetween val="midCat"/>
      </c:valAx>
      <c:valAx>
        <c:axId val="20010430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59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80017227677195457"/>
          <c:y val="6.7425733673497856E-2"/>
          <c:w val="7.7232813743647946E-2"/>
          <c:h val="0.10926390339823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strRef>
              <c:f>Feuil1!$C$1</c:f>
              <c:strCache>
                <c:ptCount val="1"/>
                <c:pt idx="0">
                  <c:v>g-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-0.01</c:v>
                </c:pt>
                <c:pt idx="1">
                  <c:v>-0.05</c:v>
                </c:pt>
                <c:pt idx="2">
                  <c:v>-0.1</c:v>
                </c:pt>
                <c:pt idx="3">
                  <c:v>-0.15</c:v>
                </c:pt>
                <c:pt idx="4">
                  <c:v>-0.2</c:v>
                </c:pt>
                <c:pt idx="5">
                  <c:v>-0.25</c:v>
                </c:pt>
                <c:pt idx="6">
                  <c:v>-0.3</c:v>
                </c:pt>
                <c:pt idx="7">
                  <c:v>-0.35</c:v>
                </c:pt>
                <c:pt idx="8">
                  <c:v>-0.4</c:v>
                </c:pt>
                <c:pt idx="9">
                  <c:v>-0.45</c:v>
                </c:pt>
                <c:pt idx="10">
                  <c:v>-0.5</c:v>
                </c:pt>
                <c:pt idx="11">
                  <c:v>-0.55000000000000004</c:v>
                </c:pt>
                <c:pt idx="12">
                  <c:v>-0.6</c:v>
                </c:pt>
                <c:pt idx="13">
                  <c:v>-0.65</c:v>
                </c:pt>
                <c:pt idx="14">
                  <c:v>-0.7</c:v>
                </c:pt>
                <c:pt idx="15">
                  <c:v>-0.75</c:v>
                </c:pt>
                <c:pt idx="16">
                  <c:v>-0.8</c:v>
                </c:pt>
                <c:pt idx="17">
                  <c:v>-0.85</c:v>
                </c:pt>
                <c:pt idx="18">
                  <c:v>-0.9</c:v>
                </c:pt>
                <c:pt idx="19">
                  <c:v>-0.95</c:v>
                </c:pt>
                <c:pt idx="20">
                  <c:v>-1</c:v>
                </c:pt>
                <c:pt idx="21">
                  <c:v>0.01</c:v>
                </c:pt>
                <c:pt idx="22">
                  <c:v>0.05</c:v>
                </c:pt>
                <c:pt idx="23">
                  <c:v>0.1</c:v>
                </c:pt>
                <c:pt idx="24">
                  <c:v>0.15</c:v>
                </c:pt>
                <c:pt idx="25">
                  <c:v>0.2</c:v>
                </c:pt>
                <c:pt idx="26">
                  <c:v>0.25</c:v>
                </c:pt>
                <c:pt idx="27">
                  <c:v>0.3</c:v>
                </c:pt>
                <c:pt idx="28">
                  <c:v>0.35</c:v>
                </c:pt>
                <c:pt idx="29">
                  <c:v>0.4</c:v>
                </c:pt>
                <c:pt idx="30">
                  <c:v>0.45</c:v>
                </c:pt>
                <c:pt idx="31">
                  <c:v>0.5</c:v>
                </c:pt>
                <c:pt idx="32">
                  <c:v>0.55000000000000004</c:v>
                </c:pt>
                <c:pt idx="33">
                  <c:v>0.6</c:v>
                </c:pt>
                <c:pt idx="34">
                  <c:v>0.65</c:v>
                </c:pt>
                <c:pt idx="35">
                  <c:v>0.7</c:v>
                </c:pt>
                <c:pt idx="36">
                  <c:v>0.75</c:v>
                </c:pt>
                <c:pt idx="37">
                  <c:v>0.8</c:v>
                </c:pt>
                <c:pt idx="38">
                  <c:v>0.85</c:v>
                </c:pt>
                <c:pt idx="39">
                  <c:v>0.9</c:v>
                </c:pt>
                <c:pt idx="40">
                  <c:v>0.95</c:v>
                </c:pt>
                <c:pt idx="41">
                  <c:v>1</c:v>
                </c:pt>
              </c:numCache>
            </c:numRef>
          </c:xVal>
          <c:yVal>
            <c:numRef>
              <c:f>Feuil1!$C$2:$C$43</c:f>
              <c:numCache>
                <c:formatCode>General</c:formatCode>
                <c:ptCount val="42"/>
                <c:pt idx="0">
                  <c:v>-100</c:v>
                </c:pt>
                <c:pt idx="1">
                  <c:v>-20</c:v>
                </c:pt>
                <c:pt idx="2">
                  <c:v>-10</c:v>
                </c:pt>
                <c:pt idx="3">
                  <c:v>-6.666666666666667</c:v>
                </c:pt>
                <c:pt idx="4">
                  <c:v>-5</c:v>
                </c:pt>
                <c:pt idx="5">
                  <c:v>-4</c:v>
                </c:pt>
                <c:pt idx="6">
                  <c:v>-3.3333333333333335</c:v>
                </c:pt>
                <c:pt idx="7">
                  <c:v>-2.8571428571428572</c:v>
                </c:pt>
                <c:pt idx="8">
                  <c:v>-2.5</c:v>
                </c:pt>
                <c:pt idx="9">
                  <c:v>-2.2222222222222223</c:v>
                </c:pt>
                <c:pt idx="10">
                  <c:v>-2</c:v>
                </c:pt>
                <c:pt idx="11">
                  <c:v>-1.8181818181818181</c:v>
                </c:pt>
                <c:pt idx="12">
                  <c:v>-1.6666666666666667</c:v>
                </c:pt>
                <c:pt idx="13">
                  <c:v>-1.5384615384615383</c:v>
                </c:pt>
                <c:pt idx="14">
                  <c:v>-1.4285714285714286</c:v>
                </c:pt>
                <c:pt idx="15">
                  <c:v>-1.3333333333333333</c:v>
                </c:pt>
                <c:pt idx="16">
                  <c:v>-1.25</c:v>
                </c:pt>
                <c:pt idx="17">
                  <c:v>-1.1764705882352942</c:v>
                </c:pt>
                <c:pt idx="18">
                  <c:v>-1.1111111111111112</c:v>
                </c:pt>
                <c:pt idx="19">
                  <c:v>-1.0526315789473684</c:v>
                </c:pt>
                <c:pt idx="20">
                  <c:v>-1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BA-45E9-9F33-A112DB2A0A3C}"/>
            </c:ext>
          </c:extLst>
        </c:ser>
        <c:ser>
          <c:idx val="2"/>
          <c:order val="1"/>
          <c:tx>
            <c:strRef>
              <c:f>Feuil1!$D$1</c:f>
              <c:strCache>
                <c:ptCount val="1"/>
                <c:pt idx="0">
                  <c:v>g(x)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-0.01</c:v>
                </c:pt>
                <c:pt idx="1">
                  <c:v>-0.05</c:v>
                </c:pt>
                <c:pt idx="2">
                  <c:v>-0.1</c:v>
                </c:pt>
                <c:pt idx="3">
                  <c:v>-0.15</c:v>
                </c:pt>
                <c:pt idx="4">
                  <c:v>-0.2</c:v>
                </c:pt>
                <c:pt idx="5">
                  <c:v>-0.25</c:v>
                </c:pt>
                <c:pt idx="6">
                  <c:v>-0.3</c:v>
                </c:pt>
                <c:pt idx="7">
                  <c:v>-0.35</c:v>
                </c:pt>
                <c:pt idx="8">
                  <c:v>-0.4</c:v>
                </c:pt>
                <c:pt idx="9">
                  <c:v>-0.45</c:v>
                </c:pt>
                <c:pt idx="10">
                  <c:v>-0.5</c:v>
                </c:pt>
                <c:pt idx="11">
                  <c:v>-0.55000000000000004</c:v>
                </c:pt>
                <c:pt idx="12">
                  <c:v>-0.6</c:v>
                </c:pt>
                <c:pt idx="13">
                  <c:v>-0.65</c:v>
                </c:pt>
                <c:pt idx="14">
                  <c:v>-0.7</c:v>
                </c:pt>
                <c:pt idx="15">
                  <c:v>-0.75</c:v>
                </c:pt>
                <c:pt idx="16">
                  <c:v>-0.8</c:v>
                </c:pt>
                <c:pt idx="17">
                  <c:v>-0.85</c:v>
                </c:pt>
                <c:pt idx="18">
                  <c:v>-0.9</c:v>
                </c:pt>
                <c:pt idx="19">
                  <c:v>-0.95</c:v>
                </c:pt>
                <c:pt idx="20">
                  <c:v>-1</c:v>
                </c:pt>
                <c:pt idx="21">
                  <c:v>0.01</c:v>
                </c:pt>
                <c:pt idx="22">
                  <c:v>0.05</c:v>
                </c:pt>
                <c:pt idx="23">
                  <c:v>0.1</c:v>
                </c:pt>
                <c:pt idx="24">
                  <c:v>0.15</c:v>
                </c:pt>
                <c:pt idx="25">
                  <c:v>0.2</c:v>
                </c:pt>
                <c:pt idx="26">
                  <c:v>0.25</c:v>
                </c:pt>
                <c:pt idx="27">
                  <c:v>0.3</c:v>
                </c:pt>
                <c:pt idx="28">
                  <c:v>0.35</c:v>
                </c:pt>
                <c:pt idx="29">
                  <c:v>0.4</c:v>
                </c:pt>
                <c:pt idx="30">
                  <c:v>0.45</c:v>
                </c:pt>
                <c:pt idx="31">
                  <c:v>0.5</c:v>
                </c:pt>
                <c:pt idx="32">
                  <c:v>0.55000000000000004</c:v>
                </c:pt>
                <c:pt idx="33">
                  <c:v>0.6</c:v>
                </c:pt>
                <c:pt idx="34">
                  <c:v>0.65</c:v>
                </c:pt>
                <c:pt idx="35">
                  <c:v>0.7</c:v>
                </c:pt>
                <c:pt idx="36">
                  <c:v>0.75</c:v>
                </c:pt>
                <c:pt idx="37">
                  <c:v>0.8</c:v>
                </c:pt>
                <c:pt idx="38">
                  <c:v>0.85</c:v>
                </c:pt>
                <c:pt idx="39">
                  <c:v>0.9</c:v>
                </c:pt>
                <c:pt idx="40">
                  <c:v>0.95</c:v>
                </c:pt>
                <c:pt idx="41">
                  <c:v>1</c:v>
                </c:pt>
              </c:numCache>
            </c:numRef>
          </c:xVal>
          <c:yVal>
            <c:numRef>
              <c:f>Feuil1!$D$2:$D$43</c:f>
              <c:numCache>
                <c:formatCode>General</c:formatCode>
                <c:ptCount val="42"/>
                <c:pt idx="21">
                  <c:v>100</c:v>
                </c:pt>
                <c:pt idx="22">
                  <c:v>20</c:v>
                </c:pt>
                <c:pt idx="23">
                  <c:v>10</c:v>
                </c:pt>
                <c:pt idx="24">
                  <c:v>6.666666666666667</c:v>
                </c:pt>
                <c:pt idx="25">
                  <c:v>5</c:v>
                </c:pt>
                <c:pt idx="26">
                  <c:v>4</c:v>
                </c:pt>
                <c:pt idx="27">
                  <c:v>3.3333333333333335</c:v>
                </c:pt>
                <c:pt idx="28">
                  <c:v>2.8571428571428572</c:v>
                </c:pt>
                <c:pt idx="29">
                  <c:v>2.5</c:v>
                </c:pt>
                <c:pt idx="30">
                  <c:v>2.2222222222222223</c:v>
                </c:pt>
                <c:pt idx="31">
                  <c:v>2</c:v>
                </c:pt>
                <c:pt idx="32">
                  <c:v>1.8181818181818181</c:v>
                </c:pt>
                <c:pt idx="33">
                  <c:v>1.6666666666666667</c:v>
                </c:pt>
                <c:pt idx="34">
                  <c:v>1.5384615384615383</c:v>
                </c:pt>
                <c:pt idx="35">
                  <c:v>1.4285714285714286</c:v>
                </c:pt>
                <c:pt idx="36">
                  <c:v>1.3333333333333333</c:v>
                </c:pt>
                <c:pt idx="37">
                  <c:v>1.25</c:v>
                </c:pt>
                <c:pt idx="38">
                  <c:v>1.1764705882352942</c:v>
                </c:pt>
                <c:pt idx="39">
                  <c:v>1.1111111111111112</c:v>
                </c:pt>
                <c:pt idx="40">
                  <c:v>1.0526315789473684</c:v>
                </c:pt>
                <c:pt idx="4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BA-45E9-9F33-A112DB2A0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045983"/>
        <c:axId val="2001043071"/>
      </c:scatterChart>
      <c:valAx>
        <c:axId val="2001045983"/>
        <c:scaling>
          <c:orientation val="minMax"/>
          <c:max val="0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3071"/>
        <c:crosses val="autoZero"/>
        <c:crossBetween val="midCat"/>
      </c:valAx>
      <c:valAx>
        <c:axId val="2001043071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5983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0017227677195457"/>
          <c:y val="6.7425733673497856E-2"/>
          <c:w val="0.11471292180024227"/>
          <c:h val="0.10926390339823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Feuil1!$A$2:$A$43</c:f>
              <c:numCache>
                <c:formatCode>General</c:formatCode>
                <c:ptCount val="42"/>
                <c:pt idx="0">
                  <c:v>-2</c:v>
                </c:pt>
                <c:pt idx="1">
                  <c:v>-1.5</c:v>
                </c:pt>
                <c:pt idx="2">
                  <c:v>-1</c:v>
                </c:pt>
                <c:pt idx="3">
                  <c:v>-0.5</c:v>
                </c:pt>
                <c:pt idx="4">
                  <c:v>0.5</c:v>
                </c:pt>
                <c:pt idx="5">
                  <c:v>1</c:v>
                </c:pt>
                <c:pt idx="6">
                  <c:v>1.5</c:v>
                </c:pt>
                <c:pt idx="7">
                  <c:v>2</c:v>
                </c:pt>
              </c:numCache>
            </c:numRef>
          </c:xVal>
          <c:yVal>
            <c:numRef>
              <c:f>Feuil1!$B$2:$B$43</c:f>
              <c:numCache>
                <c:formatCode>General</c:formatCode>
                <c:ptCount val="42"/>
                <c:pt idx="0">
                  <c:v>-16</c:v>
                </c:pt>
                <c:pt idx="1">
                  <c:v>-6.75</c:v>
                </c:pt>
                <c:pt idx="2">
                  <c:v>-2</c:v>
                </c:pt>
                <c:pt idx="3">
                  <c:v>-0.25</c:v>
                </c:pt>
                <c:pt idx="4">
                  <c:v>0.25</c:v>
                </c:pt>
                <c:pt idx="5">
                  <c:v>2</c:v>
                </c:pt>
                <c:pt idx="6">
                  <c:v>6.75</c:v>
                </c:pt>
                <c:pt idx="7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54-4775-BCBF-8C1AE518D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045983"/>
        <c:axId val="2001043071"/>
      </c:scatterChart>
      <c:valAx>
        <c:axId val="2001045983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3071"/>
        <c:crosses val="autoZero"/>
        <c:crossBetween val="midCat"/>
      </c:valAx>
      <c:valAx>
        <c:axId val="20010430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10459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0017227677195457"/>
          <c:y val="6.7425733673497856E-2"/>
          <c:w val="7.7232813743647946E-2"/>
          <c:h val="0.10926390339823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</c:numCache>
            </c:numRef>
          </c:xVal>
          <c:yVal>
            <c:numRef>
              <c:f>Feuil1!$B$2:$B$6</c:f>
              <c:numCache>
                <c:formatCode>General</c:formatCode>
                <c:ptCount val="5"/>
                <c:pt idx="0">
                  <c:v>1</c:v>
                </c:pt>
                <c:pt idx="1">
                  <c:v>0.25</c:v>
                </c:pt>
                <c:pt idx="2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B4F-41A6-8833-F274E796C58F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</c:numCache>
            </c:numRef>
          </c:xVal>
          <c:yVal>
            <c:numRef>
              <c:f>Feuil1!$C$2:$C$6</c:f>
              <c:numCache>
                <c:formatCode>General</c:formatCode>
                <c:ptCount val="5"/>
                <c:pt idx="2">
                  <c:v>1.5</c:v>
                </c:pt>
                <c:pt idx="3">
                  <c:v>1.25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B4F-41A6-8833-F274E796C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4761568"/>
        <c:axId val="784759904"/>
      </c:scatterChart>
      <c:valAx>
        <c:axId val="784761568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759904"/>
        <c:crosses val="autoZero"/>
        <c:crossBetween val="midCat"/>
        <c:minorUnit val="0.25"/>
      </c:valAx>
      <c:valAx>
        <c:axId val="784759904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761568"/>
        <c:crosses val="autoZero"/>
        <c:crossBetween val="midCat"/>
        <c:min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tan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Feuil1!$A$2:$A$18</c:f>
              <c:numCache>
                <c:formatCode>General</c:formatCode>
                <c:ptCount val="17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1.55</c:v>
                </c:pt>
              </c:numCache>
            </c:numRef>
          </c:xVal>
          <c:yVal>
            <c:numRef>
              <c:f>Feuil1!$B$2:$B$18</c:f>
              <c:numCache>
                <c:formatCode>General</c:formatCode>
                <c:ptCount val="17"/>
                <c:pt idx="0">
                  <c:v>0</c:v>
                </c:pt>
                <c:pt idx="1">
                  <c:v>0.10033467208545055</c:v>
                </c:pt>
                <c:pt idx="2">
                  <c:v>0.2027100355086725</c:v>
                </c:pt>
                <c:pt idx="3">
                  <c:v>0.30933624960962325</c:v>
                </c:pt>
                <c:pt idx="4">
                  <c:v>0.42279321873816178</c:v>
                </c:pt>
                <c:pt idx="5">
                  <c:v>0.54630248984379048</c:v>
                </c:pt>
                <c:pt idx="6">
                  <c:v>0.68413680834169233</c:v>
                </c:pt>
                <c:pt idx="7">
                  <c:v>0.84228838046307941</c:v>
                </c:pt>
                <c:pt idx="8">
                  <c:v>1.0296385570503641</c:v>
                </c:pt>
                <c:pt idx="9">
                  <c:v>1.2601582175503392</c:v>
                </c:pt>
                <c:pt idx="10">
                  <c:v>1.5574077246549023</c:v>
                </c:pt>
                <c:pt idx="11">
                  <c:v>1.9647596572486523</c:v>
                </c:pt>
                <c:pt idx="12">
                  <c:v>2.5721516221263188</c:v>
                </c:pt>
                <c:pt idx="13">
                  <c:v>3.6021024479679786</c:v>
                </c:pt>
                <c:pt idx="14">
                  <c:v>5.7978837154828868</c:v>
                </c:pt>
                <c:pt idx="15">
                  <c:v>14.101419947171719</c:v>
                </c:pt>
                <c:pt idx="16">
                  <c:v>48.078482479219069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4-4194-8607-C01430F94A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6437120"/>
        <c:axId val="676437952"/>
      </c:scatterChart>
      <c:valAx>
        <c:axId val="676437120"/>
        <c:scaling>
          <c:orientation val="minMax"/>
          <c:max val="1.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437952"/>
        <c:crosses val="autoZero"/>
        <c:crossBetween val="midCat"/>
      </c:valAx>
      <c:valAx>
        <c:axId val="67643795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43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Feuil1!$A$2:$A$32</c:f>
              <c:numCache>
                <c:formatCode>General</c:formatCode>
                <c:ptCount val="31"/>
                <c:pt idx="0">
                  <c:v>-1</c:v>
                </c:pt>
                <c:pt idx="1">
                  <c:v>-0.95</c:v>
                </c:pt>
                <c:pt idx="2">
                  <c:v>-0.9</c:v>
                </c:pt>
                <c:pt idx="3">
                  <c:v>-0.85</c:v>
                </c:pt>
                <c:pt idx="4">
                  <c:v>-0.8</c:v>
                </c:pt>
                <c:pt idx="5">
                  <c:v>-0.75</c:v>
                </c:pt>
                <c:pt idx="6">
                  <c:v>-0.7</c:v>
                </c:pt>
                <c:pt idx="7">
                  <c:v>-0.65</c:v>
                </c:pt>
                <c:pt idx="8">
                  <c:v>-0.6</c:v>
                </c:pt>
                <c:pt idx="9">
                  <c:v>-0.55000000000000104</c:v>
                </c:pt>
                <c:pt idx="10">
                  <c:v>-0.500000000000001</c:v>
                </c:pt>
                <c:pt idx="11">
                  <c:v>-0.45000000000000101</c:v>
                </c:pt>
                <c:pt idx="12">
                  <c:v>-0.40000000000000102</c:v>
                </c:pt>
                <c:pt idx="13">
                  <c:v>-0.35000000000000098</c:v>
                </c:pt>
                <c:pt idx="14">
                  <c:v>-0.30000000000000099</c:v>
                </c:pt>
                <c:pt idx="15">
                  <c:v>-0.250000000000001</c:v>
                </c:pt>
                <c:pt idx="16">
                  <c:v>-0.20000000000000101</c:v>
                </c:pt>
                <c:pt idx="17">
                  <c:v>-0.15000000000000099</c:v>
                </c:pt>
                <c:pt idx="18">
                  <c:v>-0.100000000000001</c:v>
                </c:pt>
                <c:pt idx="19">
                  <c:v>-5.0000000000000898E-2</c:v>
                </c:pt>
                <c:pt idx="20">
                  <c:v>-9.9920072216264108E-16</c:v>
                </c:pt>
                <c:pt idx="21">
                  <c:v>4.9999999999998997E-2</c:v>
                </c:pt>
                <c:pt idx="22">
                  <c:v>0.1</c:v>
                </c:pt>
                <c:pt idx="23">
                  <c:v>0.15</c:v>
                </c:pt>
                <c:pt idx="24">
                  <c:v>0.2</c:v>
                </c:pt>
                <c:pt idx="25">
                  <c:v>0.25</c:v>
                </c:pt>
                <c:pt idx="26">
                  <c:v>0.3</c:v>
                </c:pt>
                <c:pt idx="27">
                  <c:v>0.35</c:v>
                </c:pt>
                <c:pt idx="28">
                  <c:v>0.4</c:v>
                </c:pt>
                <c:pt idx="29">
                  <c:v>0.45</c:v>
                </c:pt>
                <c:pt idx="30">
                  <c:v>0.5</c:v>
                </c:pt>
              </c:numCache>
            </c:numRef>
          </c:xVal>
          <c:yVal>
            <c:numRef>
              <c:f>Feuil1!$B$2:$B$32</c:f>
              <c:numCache>
                <c:formatCode>General</c:formatCode>
                <c:ptCount val="31"/>
                <c:pt idx="0">
                  <c:v>-0.63212055882855767</c:v>
                </c:pt>
                <c:pt idx="1">
                  <c:v>-0.56325897654549872</c:v>
                </c:pt>
                <c:pt idx="2">
                  <c:v>-0.49343034025940091</c:v>
                </c:pt>
                <c:pt idx="3">
                  <c:v>-0.42258506805127327</c:v>
                </c:pt>
                <c:pt idx="4">
                  <c:v>-0.35067103588277848</c:v>
                </c:pt>
                <c:pt idx="5">
                  <c:v>-0.27763344725898531</c:v>
                </c:pt>
                <c:pt idx="6">
                  <c:v>-0.20341469620859043</c:v>
                </c:pt>
                <c:pt idx="7">
                  <c:v>-0.12795422323898398</c:v>
                </c:pt>
                <c:pt idx="8">
                  <c:v>-5.1188363905973588E-2</c:v>
                </c:pt>
                <c:pt idx="9">
                  <c:v>2.6949810380485051E-2</c:v>
                </c:pt>
                <c:pt idx="10">
                  <c:v>0.10653065971263187</c:v>
                </c:pt>
                <c:pt idx="11">
                  <c:v>0.18762815162177165</c:v>
                </c:pt>
                <c:pt idx="12">
                  <c:v>0.27032004603563764</c:v>
                </c:pt>
                <c:pt idx="13">
                  <c:v>0.3546880897187118</c:v>
                </c:pt>
                <c:pt idx="14">
                  <c:v>0.44081822068171611</c:v>
                </c:pt>
                <c:pt idx="15">
                  <c:v>0.5288007830714031</c:v>
                </c:pt>
                <c:pt idx="16">
                  <c:v>0.61873075307797998</c:v>
                </c:pt>
                <c:pt idx="17">
                  <c:v>0.7107079764250559</c:v>
                </c:pt>
                <c:pt idx="18">
                  <c:v>0.80483741803595765</c:v>
                </c:pt>
                <c:pt idx="19">
                  <c:v>0.9012294245007122</c:v>
                </c:pt>
                <c:pt idx="20">
                  <c:v>0.999999999999998</c:v>
                </c:pt>
                <c:pt idx="21">
                  <c:v>1.1012710963760219</c:v>
                </c:pt>
                <c:pt idx="22">
                  <c:v>1.2051709180756478</c:v>
                </c:pt>
                <c:pt idx="23">
                  <c:v>1.311834242728283</c:v>
                </c:pt>
                <c:pt idx="24">
                  <c:v>1.4214027581601698</c:v>
                </c:pt>
                <c:pt idx="25">
                  <c:v>1.5340254166877414</c:v>
                </c:pt>
                <c:pt idx="26">
                  <c:v>1.6498588075760032</c:v>
                </c:pt>
                <c:pt idx="27">
                  <c:v>1.7690675485932572</c:v>
                </c:pt>
                <c:pt idx="28">
                  <c:v>1.8918246976412703</c:v>
                </c:pt>
                <c:pt idx="29">
                  <c:v>2.0183121854901689</c:v>
                </c:pt>
                <c:pt idx="30">
                  <c:v>2.1487212707001282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35F-4325-A5E3-901F457B3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0773296"/>
        <c:axId val="1100755824"/>
      </c:scatterChart>
      <c:valAx>
        <c:axId val="1100773296"/>
        <c:scaling>
          <c:orientation val="minMax"/>
          <c:max val="0.5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755824"/>
        <c:crosses val="autoZero"/>
        <c:crossBetween val="midCat"/>
      </c:valAx>
      <c:valAx>
        <c:axId val="1100755824"/>
        <c:scaling>
          <c:orientation val="minMax"/>
          <c:max val="4"/>
          <c:min val="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773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Feuil1!$A$2:$A$42</c:f>
              <c:numCache>
                <c:formatCode>General</c:formatCode>
                <c:ptCount val="41"/>
                <c:pt idx="0">
                  <c:v>-1</c:v>
                </c:pt>
                <c:pt idx="1">
                  <c:v>-0.9</c:v>
                </c:pt>
                <c:pt idx="2">
                  <c:v>-0.8</c:v>
                </c:pt>
                <c:pt idx="3">
                  <c:v>-0.7</c:v>
                </c:pt>
                <c:pt idx="4">
                  <c:v>-0.6</c:v>
                </c:pt>
                <c:pt idx="5">
                  <c:v>-0.5</c:v>
                </c:pt>
                <c:pt idx="6">
                  <c:v>-0.4</c:v>
                </c:pt>
                <c:pt idx="7">
                  <c:v>-0.3</c:v>
                </c:pt>
                <c:pt idx="8">
                  <c:v>-0.2</c:v>
                </c:pt>
                <c:pt idx="9">
                  <c:v>-0.1</c:v>
                </c:pt>
                <c:pt idx="10">
                  <c:v>0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0.4</c:v>
                </c:pt>
                <c:pt idx="15">
                  <c:v>0.5</c:v>
                </c:pt>
                <c:pt idx="16">
                  <c:v>0.6</c:v>
                </c:pt>
                <c:pt idx="17">
                  <c:v>0.7</c:v>
                </c:pt>
                <c:pt idx="18">
                  <c:v>0.8</c:v>
                </c:pt>
                <c:pt idx="19">
                  <c:v>0.9</c:v>
                </c:pt>
                <c:pt idx="20">
                  <c:v>1</c:v>
                </c:pt>
                <c:pt idx="21">
                  <c:v>1.1000000000000001</c:v>
                </c:pt>
                <c:pt idx="22">
                  <c:v>1.2</c:v>
                </c:pt>
                <c:pt idx="23">
                  <c:v>1.3</c:v>
                </c:pt>
                <c:pt idx="24">
                  <c:v>1.4</c:v>
                </c:pt>
                <c:pt idx="25">
                  <c:v>1.5</c:v>
                </c:pt>
                <c:pt idx="26">
                  <c:v>1.6</c:v>
                </c:pt>
                <c:pt idx="27">
                  <c:v>1.7</c:v>
                </c:pt>
                <c:pt idx="28">
                  <c:v>1.8</c:v>
                </c:pt>
                <c:pt idx="29">
                  <c:v>1.9</c:v>
                </c:pt>
                <c:pt idx="30">
                  <c:v>2</c:v>
                </c:pt>
                <c:pt idx="31">
                  <c:v>2.1</c:v>
                </c:pt>
                <c:pt idx="32">
                  <c:v>2.2000000000000002</c:v>
                </c:pt>
                <c:pt idx="33">
                  <c:v>2.2999999999999998</c:v>
                </c:pt>
                <c:pt idx="34">
                  <c:v>2.4</c:v>
                </c:pt>
                <c:pt idx="35">
                  <c:v>2.5</c:v>
                </c:pt>
                <c:pt idx="36">
                  <c:v>2.6</c:v>
                </c:pt>
                <c:pt idx="37">
                  <c:v>2.7</c:v>
                </c:pt>
                <c:pt idx="38">
                  <c:v>2.8</c:v>
                </c:pt>
                <c:pt idx="39">
                  <c:v>2.9</c:v>
                </c:pt>
                <c:pt idx="40">
                  <c:v>3</c:v>
                </c:pt>
              </c:numCache>
            </c:numRef>
          </c:xVal>
          <c:yVal>
            <c:numRef>
              <c:f>Feuil1!$B$2:$B$42</c:f>
              <c:numCache>
                <c:formatCode>General</c:formatCode>
                <c:ptCount val="41"/>
                <c:pt idx="0">
                  <c:v>-2</c:v>
                </c:pt>
                <c:pt idx="1">
                  <c:v>-1.5390000000000001</c:v>
                </c:pt>
                <c:pt idx="2">
                  <c:v>-1.1520000000000001</c:v>
                </c:pt>
                <c:pt idx="3">
                  <c:v>-0.83299999999999985</c:v>
                </c:pt>
                <c:pt idx="4">
                  <c:v>-0.57599999999999996</c:v>
                </c:pt>
                <c:pt idx="5">
                  <c:v>-0.375</c:v>
                </c:pt>
                <c:pt idx="6">
                  <c:v>-0.22400000000000003</c:v>
                </c:pt>
                <c:pt idx="7">
                  <c:v>-0.11699999999999999</c:v>
                </c:pt>
                <c:pt idx="8">
                  <c:v>-4.8000000000000008E-2</c:v>
                </c:pt>
                <c:pt idx="9">
                  <c:v>-1.1000000000000003E-2</c:v>
                </c:pt>
                <c:pt idx="10">
                  <c:v>0</c:v>
                </c:pt>
                <c:pt idx="11">
                  <c:v>-9.0000000000000011E-3</c:v>
                </c:pt>
                <c:pt idx="12">
                  <c:v>-3.2000000000000008E-2</c:v>
                </c:pt>
                <c:pt idx="13">
                  <c:v>-6.3E-2</c:v>
                </c:pt>
                <c:pt idx="14">
                  <c:v>-9.6000000000000016E-2</c:v>
                </c:pt>
                <c:pt idx="15">
                  <c:v>-0.125</c:v>
                </c:pt>
                <c:pt idx="16">
                  <c:v>-0.14399999999999999</c:v>
                </c:pt>
                <c:pt idx="17">
                  <c:v>-0.14700000000000002</c:v>
                </c:pt>
                <c:pt idx="18">
                  <c:v>-0.128</c:v>
                </c:pt>
                <c:pt idx="19">
                  <c:v>-8.0999999999999961E-2</c:v>
                </c:pt>
                <c:pt idx="20">
                  <c:v>0</c:v>
                </c:pt>
                <c:pt idx="21">
                  <c:v>0.12100000000000022</c:v>
                </c:pt>
                <c:pt idx="22">
                  <c:v>0.28800000000000003</c:v>
                </c:pt>
                <c:pt idx="23">
                  <c:v>0.50700000000000034</c:v>
                </c:pt>
                <c:pt idx="24">
                  <c:v>0.78399999999999959</c:v>
                </c:pt>
                <c:pt idx="25">
                  <c:v>1.125</c:v>
                </c:pt>
                <c:pt idx="26">
                  <c:v>1.5360000000000005</c:v>
                </c:pt>
                <c:pt idx="27">
                  <c:v>2.0229999999999997</c:v>
                </c:pt>
                <c:pt idx="28">
                  <c:v>2.5920000000000005</c:v>
                </c:pt>
                <c:pt idx="29">
                  <c:v>3.2489999999999992</c:v>
                </c:pt>
                <c:pt idx="30">
                  <c:v>4</c:v>
                </c:pt>
                <c:pt idx="31">
                  <c:v>4.8510000000000009</c:v>
                </c:pt>
                <c:pt idx="32">
                  <c:v>5.8080000000000025</c:v>
                </c:pt>
                <c:pt idx="33">
                  <c:v>6.8769999999999971</c:v>
                </c:pt>
                <c:pt idx="34">
                  <c:v>8.0640000000000001</c:v>
                </c:pt>
                <c:pt idx="35">
                  <c:v>9.375</c:v>
                </c:pt>
                <c:pt idx="36">
                  <c:v>10.816000000000003</c:v>
                </c:pt>
                <c:pt idx="37">
                  <c:v>12.393000000000002</c:v>
                </c:pt>
                <c:pt idx="38">
                  <c:v>14.111999999999995</c:v>
                </c:pt>
                <c:pt idx="39">
                  <c:v>15.978999999999999</c:v>
                </c:pt>
                <c:pt idx="40">
                  <c:v>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5FD-4EE8-8099-C543734D39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9392751"/>
        <c:axId val="1039384431"/>
      </c:scatterChart>
      <c:valAx>
        <c:axId val="1039392751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384431"/>
        <c:crosses val="autoZero"/>
        <c:crossBetween val="midCat"/>
      </c:valAx>
      <c:valAx>
        <c:axId val="1039384431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392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11:55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BDA43-7D7E-4327-9FC7-FE99FE400D20}" type="datetimeFigureOut">
              <a:rPr lang="fr-FR" smtClean="0"/>
              <a:t>25/10/2023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458F2-7697-4E0D-93FE-B7E55C249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37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5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99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2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77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55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8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992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4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93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22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38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2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19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8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67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458F2-7697-4E0D-93FE-B7E55C24983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23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515582"/>
                </a:solidFill>
                <a:latin typeface="General Sans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General Sans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neral Sans" pitchFamily="50" charset="0"/>
              </a:defRPr>
            </a:lvl1pPr>
          </a:lstStyle>
          <a:p>
            <a:fld id="{C0995ECC-A52F-4E8E-B7E5-F2BA37CF0F8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2705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1651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0666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neral Sans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6210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neral Sans" pitchFamily="50" charset="0"/>
              </a:defRPr>
            </a:lvl1pPr>
          </a:lstStyle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neral Sans" pitchFamily="50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neral Sans" pitchFamily="50" charset="0"/>
              </a:defRPr>
            </a:lvl1pPr>
          </a:lstStyle>
          <a:p>
            <a:fld id="{C0995ECC-A52F-4E8E-B7E5-F2BA37CF0F8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67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9396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5891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4142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9006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30226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Septembre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7204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neral Sans" pitchFamily="50" charset="0"/>
              </a:defRPr>
            </a:lvl1pPr>
          </a:lstStyle>
          <a:p>
            <a:r>
              <a:rPr lang="fr-FR"/>
              <a:t>Septembre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neral Sans" pitchFamily="50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neral Sans" pitchFamily="50" charset="0"/>
              </a:defRPr>
            </a:lvl1pPr>
          </a:lstStyle>
          <a:p>
            <a:fld id="{C0995ECC-A52F-4E8E-B7E5-F2BA37CF0F8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3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neral Sans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neral Sans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neral Sans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neral Sans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neral Sans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neral Sans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F867E-ED7F-BBAA-ADDE-63809F9DD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>
                <a:solidFill>
                  <a:srgbClr val="515582"/>
                </a:solidFill>
                <a:latin typeface="General Sans" pitchFamily="50" charset="0"/>
              </a:rPr>
              <a:t>S4S – Cours d’Analyse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A023E4-48E1-A292-1514-32F6F441C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>
                <a:latin typeface="General Sans" pitchFamily="50" charset="0"/>
              </a:rPr>
              <a:t>Fonctions continues et calcul différentiel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4E123B-697D-9F48-E06B-ED1B2BFB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405A41-7DB9-7931-AFEF-83E718A9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31616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eneral Sans" panose="020B0604020202020204" charset="0"/>
              </a:rPr>
              <a:t>Théorème des valeurs intermédiaires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AFEA74BD-2F30-9493-D61D-67EFF0111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739012"/>
              </p:ext>
            </p:extLst>
          </p:nvPr>
        </p:nvGraphicFramePr>
        <p:xfrm>
          <a:off x="972767" y="1517515"/>
          <a:ext cx="7159556" cy="483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25BC3C-2916-DCA1-BE86-15994A79E949}"/>
                  </a:ext>
                </a:extLst>
              </p:cNvPr>
              <p:cNvSpPr txBox="1"/>
              <p:nvPr/>
            </p:nvSpPr>
            <p:spPr>
              <a:xfrm>
                <a:off x="8132323" y="1690688"/>
                <a:ext cx="3356042" cy="4237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</a:rPr>
                  <a:t>Existe-t-il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∈[−2, 2]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?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fr-FR">
                    <a:latin typeface="General Sans" panose="020B0604020202020204" charset="0"/>
                  </a:rPr>
                  <a:t> ?</a:t>
                </a:r>
              </a:p>
              <a:p>
                <a:pPr>
                  <a:lnSpc>
                    <a:spcPct val="150000"/>
                  </a:lnSpc>
                </a:pPr>
                <a:endParaRPr lang="fr-FR">
                  <a:latin typeface="General Sans" panose="020B060402020202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</a:rPr>
                  <a:t>La réponse est </a:t>
                </a:r>
                <a:r>
                  <a:rPr lang="fr-FR" b="1">
                    <a:latin typeface="General Sans" panose="020B0604020202020204" charset="0"/>
                  </a:rPr>
                  <a:t>oui</a:t>
                </a:r>
                <a:r>
                  <a:rPr lang="fr-FR">
                    <a:latin typeface="General Sans" panose="020B0604020202020204" charset="0"/>
                  </a:rPr>
                  <a:t> dans les deux cas</a:t>
                </a:r>
              </a:p>
              <a:p>
                <a:pPr>
                  <a:lnSpc>
                    <a:spcPct val="150000"/>
                  </a:lnSpc>
                </a:pPr>
                <a:endParaRPr lang="fr-FR" b="1">
                  <a:latin typeface="General Sans" panose="020B060402020202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</a:rPr>
                  <a:t>La réponse est oui pour toutes les valeurs entre le minimum et le maximum de la fonction sur l’intervalle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[−2, 2]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25BC3C-2916-DCA1-BE86-15994A79E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23" y="1690688"/>
                <a:ext cx="3356042" cy="4237122"/>
              </a:xfrm>
              <a:prstGeom prst="rect">
                <a:avLst/>
              </a:prstGeom>
              <a:blipFill>
                <a:blip r:embed="rId3"/>
                <a:stretch>
                  <a:fillRect l="-1452" r="-1270" b="-1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6F7EA2-1271-51D4-A986-B149FBD3B8E7}"/>
              </a:ext>
            </a:extLst>
          </p:cNvPr>
          <p:cNvCxnSpPr>
            <a:cxnSpLocks/>
          </p:cNvCxnSpPr>
          <p:nvPr/>
        </p:nvCxnSpPr>
        <p:spPr>
          <a:xfrm>
            <a:off x="1186774" y="3477640"/>
            <a:ext cx="46206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A3A259C-D3EF-4A2B-5338-3AEA066AA6C9}"/>
              </a:ext>
            </a:extLst>
          </p:cNvPr>
          <p:cNvCxnSpPr>
            <a:cxnSpLocks/>
          </p:cNvCxnSpPr>
          <p:nvPr/>
        </p:nvCxnSpPr>
        <p:spPr>
          <a:xfrm flipV="1">
            <a:off x="5826873" y="3506757"/>
            <a:ext cx="0" cy="430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7249B1B-C61D-60D8-E6F0-CD8EC55B9BF6}"/>
              </a:ext>
            </a:extLst>
          </p:cNvPr>
          <p:cNvCxnSpPr>
            <a:cxnSpLocks/>
          </p:cNvCxnSpPr>
          <p:nvPr/>
        </p:nvCxnSpPr>
        <p:spPr>
          <a:xfrm>
            <a:off x="1164070" y="3279845"/>
            <a:ext cx="479898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32C69B6-0E24-9CC2-FDA9-ACA8C302F458}"/>
              </a:ext>
            </a:extLst>
          </p:cNvPr>
          <p:cNvCxnSpPr>
            <a:cxnSpLocks/>
          </p:cNvCxnSpPr>
          <p:nvPr/>
        </p:nvCxnSpPr>
        <p:spPr>
          <a:xfrm flipV="1">
            <a:off x="5963055" y="3304033"/>
            <a:ext cx="0" cy="6328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37479B8-61C5-152A-FC43-7160F0EF50BA}"/>
                  </a:ext>
                </a:extLst>
              </p:cNvPr>
              <p:cNvSpPr txBox="1"/>
              <p:nvPr/>
            </p:nvSpPr>
            <p:spPr>
              <a:xfrm>
                <a:off x="173474" y="3061399"/>
                <a:ext cx="89494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fr-FR" sz="16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37479B8-61C5-152A-FC43-7160F0EF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4" y="3061399"/>
                <a:ext cx="894944" cy="367601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123912D-0FEC-1CD3-A6F4-34193AB166AA}"/>
                  </a:ext>
                </a:extLst>
              </p:cNvPr>
              <p:cNvSpPr txBox="1"/>
              <p:nvPr/>
            </p:nvSpPr>
            <p:spPr>
              <a:xfrm>
                <a:off x="173474" y="3322956"/>
                <a:ext cx="8949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=1   </m:t>
                      </m:r>
                    </m:oMath>
                  </m:oMathPara>
                </a14:m>
                <a:endParaRPr lang="fr-FR" sz="160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123912D-0FEC-1CD3-A6F4-34193AB1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4" y="3322956"/>
                <a:ext cx="894944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77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eneral Sans" panose="020B0604020202020204" charset="0"/>
              </a:rPr>
              <a:t>Théorème des valeurs intermédiaires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0515600" cy="1851055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>
                    <a:latin typeface="General Sans" pitchFamily="50" charset="0"/>
                  </a:rPr>
                  <a:t>Théorème des valeurs intermédiaires. </a:t>
                </a:r>
                <a:r>
                  <a:rPr lang="fr-FR" sz="2000">
                    <a:latin typeface="General Sans" pitchFamily="50" charset="0"/>
                  </a:rPr>
                  <a:t>Soit</a:t>
                </a:r>
                <a:r>
                  <a:rPr lang="fr-FR" sz="2000" b="1"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une fonction réelle continue sur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. Alors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>
                  <a:latin typeface="General Sans" pitchFamily="50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851055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5294F72-45E5-4B60-388D-0588D8BA3B15}"/>
                  </a:ext>
                </a:extLst>
              </p:cNvPr>
              <p:cNvSpPr txBox="1"/>
              <p:nvPr/>
            </p:nvSpPr>
            <p:spPr>
              <a:xfrm>
                <a:off x="838200" y="3811617"/>
                <a:ext cx="10515600" cy="872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</a:rPr>
                  <a:t>En d’autres termes,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prend toutes les valeurs intermédiaires entre son minimum et son maximum sur l’intervalle, d’où le nom.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5294F72-45E5-4B60-388D-0588D8BA3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1617"/>
                <a:ext cx="10515600" cy="872611"/>
              </a:xfrm>
              <a:prstGeom prst="rect">
                <a:avLst/>
              </a:prstGeom>
              <a:blipFill>
                <a:blip r:embed="rId3"/>
                <a:stretch>
                  <a:fillRect l="-522" b="-10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82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eneral Sans" panose="020B0604020202020204" charset="0"/>
              </a:rPr>
              <a:t>Théorème des valeurs intermédiaires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294F72-45E5-4B60-388D-0588D8BA3B15}"/>
              </a:ext>
            </a:extLst>
          </p:cNvPr>
          <p:cNvSpPr txBox="1"/>
          <p:nvPr/>
        </p:nvSpPr>
        <p:spPr>
          <a:xfrm>
            <a:off x="838200" y="1690688"/>
            <a:ext cx="10515600" cy="872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>
                <a:latin typeface="General Sans" panose="020B0604020202020204" charset="0"/>
              </a:rPr>
              <a:t>Toutes les conditions du théorème des valeurs intermédiaires doivent être présentes pour que cela marche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8AE46EC-CEC0-5982-2772-9169B5417F5B}"/>
                  </a:ext>
                </a:extLst>
              </p:cNvPr>
              <p:cNvSpPr txBox="1"/>
              <p:nvPr/>
            </p:nvSpPr>
            <p:spPr>
              <a:xfrm>
                <a:off x="838200" y="2557778"/>
                <a:ext cx="10107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anose="020B0604020202020204" charset="0"/>
                  </a:rPr>
                  <a:t>En particulier,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doit être continue…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8AE46EC-CEC0-5982-2772-9169B541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57778"/>
                <a:ext cx="10107038" cy="369332"/>
              </a:xfrm>
              <a:prstGeom prst="rect">
                <a:avLst/>
              </a:prstGeom>
              <a:blipFill>
                <a:blip r:embed="rId2"/>
                <a:stretch>
                  <a:fillRect l="-543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71EC0DF9-983D-B18A-2632-103E42D7F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256818"/>
              </p:ext>
            </p:extLst>
          </p:nvPr>
        </p:nvGraphicFramePr>
        <p:xfrm>
          <a:off x="838200" y="3016250"/>
          <a:ext cx="5257800" cy="3340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E82FE55-5CA5-9F22-F00F-EEDF66071692}"/>
                  </a:ext>
                </a:extLst>
              </p:cNvPr>
              <p:cNvSpPr txBox="1"/>
              <p:nvPr/>
            </p:nvSpPr>
            <p:spPr>
              <a:xfrm>
                <a:off x="6935821" y="3210128"/>
                <a:ext cx="42315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itchFamily="50" charset="0"/>
                  </a:rPr>
                  <a:t>La fonction ci-contre a pour minimum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et pour maximum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sur l’intervalle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endParaRPr lang="fr-FR" b="0">
                  <a:latin typeface="General Sans" pitchFamily="50" charset="0"/>
                </a:endParaRPr>
              </a:p>
              <a:p>
                <a:endParaRPr lang="fr-FR">
                  <a:latin typeface="General Sans" pitchFamily="50" charset="0"/>
                </a:endParaRPr>
              </a:p>
              <a:p>
                <a:r>
                  <a:rPr lang="fr-FR">
                    <a:latin typeface="General Sans" pitchFamily="50" charset="0"/>
                  </a:rPr>
                  <a:t>Cependant, elle n’est pas continue, donc il n’existe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tel que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fr-FR">
                  <a:latin typeface="General Sans" pitchFamily="50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E82FE55-5CA5-9F22-F00F-EEDF6607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821" y="3210128"/>
                <a:ext cx="4231532" cy="2031325"/>
              </a:xfrm>
              <a:prstGeom prst="rect">
                <a:avLst/>
              </a:prstGeom>
              <a:blipFill>
                <a:blip r:embed="rId4"/>
                <a:stretch>
                  <a:fillRect l="-1297" t="-1802" r="-2017" b="-18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3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eneral Sans" panose="020B0604020202020204" charset="0"/>
              </a:rPr>
              <a:t>Théorème des valeurs intermédiaires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294F72-45E5-4B60-388D-0588D8BA3B15}"/>
              </a:ext>
            </a:extLst>
          </p:cNvPr>
          <p:cNvSpPr txBox="1"/>
          <p:nvPr/>
        </p:nvSpPr>
        <p:spPr>
          <a:xfrm>
            <a:off x="838200" y="1690688"/>
            <a:ext cx="10515600" cy="872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>
                <a:latin typeface="General Sans" panose="020B0604020202020204" charset="0"/>
              </a:rPr>
              <a:t>Toutes les conditions du théorème des valeurs intermédiaires doivent être présentes pour que cela marche 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AE46EC-CEC0-5982-2772-9169B5417F5B}"/>
              </a:ext>
            </a:extLst>
          </p:cNvPr>
          <p:cNvSpPr txBox="1"/>
          <p:nvPr/>
        </p:nvSpPr>
        <p:spPr>
          <a:xfrm>
            <a:off x="838200" y="2557778"/>
            <a:ext cx="1010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General Sans" panose="020B0604020202020204" charset="0"/>
              </a:rPr>
              <a:t>…et l’intervalle doit être fermé !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23A955CA-F37A-90F8-DC5B-A9880819C5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17901"/>
              </p:ext>
            </p:extLst>
          </p:nvPr>
        </p:nvGraphicFramePr>
        <p:xfrm>
          <a:off x="838200" y="3270130"/>
          <a:ext cx="4998396" cy="3086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907B9D-581D-54D2-DA06-F1DAF779CEF9}"/>
                  </a:ext>
                </a:extLst>
              </p:cNvPr>
              <p:cNvSpPr txBox="1"/>
              <p:nvPr/>
            </p:nvSpPr>
            <p:spPr>
              <a:xfrm>
                <a:off x="6935821" y="3210128"/>
                <a:ext cx="4231532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itchFamily="50" charset="0"/>
                  </a:rPr>
                  <a:t>La fonction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fr-FR">
                    <a:latin typeface="General Sans" pitchFamily="50" charset="0"/>
                  </a:rPr>
                  <a:t> est continue sur l’intervalle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[0,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…</a:t>
                </a:r>
                <a:br>
                  <a:rPr lang="fr-FR">
                    <a:latin typeface="General Sans" pitchFamily="50" charset="0"/>
                  </a:rPr>
                </a:br>
                <a:endParaRPr lang="fr-FR">
                  <a:latin typeface="General Sans" pitchFamily="50" charset="0"/>
                </a:endParaRPr>
              </a:p>
              <a:p>
                <a:br>
                  <a:rPr lang="fr-FR">
                    <a:latin typeface="General Sans" pitchFamily="50" charset="0"/>
                  </a:rPr>
                </a:br>
                <a:r>
                  <a:rPr lang="fr-FR">
                    <a:latin typeface="General Sans" pitchFamily="50" charset="0"/>
                  </a:rPr>
                  <a:t>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f>
                              <m:f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e>
                    </m:func>
                  </m:oMath>
                </a14:m>
                <a:r>
                  <a:rPr lang="fr-FR">
                    <a:latin typeface="General Sans" pitchFamily="50" charset="0"/>
                  </a:rPr>
                  <a:t> donc elle n’admet pas de maximum !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907B9D-581D-54D2-DA06-F1DAF779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821" y="3210128"/>
                <a:ext cx="4231532" cy="2125325"/>
              </a:xfrm>
              <a:prstGeom prst="rect">
                <a:avLst/>
              </a:prstGeom>
              <a:blipFill>
                <a:blip r:embed="rId3"/>
                <a:stretch>
                  <a:fillRect l="-1297" r="-432" b="-8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63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B3E31-3A25-9D50-ED14-2A221000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Nombre de solutions d’une équation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6E10EB5-DCDA-B51B-DF4B-2F2474CDD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Un cas particulier arrive lorsque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fr-FR" sz="2000"/>
                  <a:t> 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fr-FR" sz="2000"/>
                  <a:t>. Dans ce cas, on peut affirmer qu’il existe une solution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000"/>
                  <a:t> à l’équation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000"/>
                  <a:t>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6E10EB5-DCDA-B51B-DF4B-2F2474CDD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6FCA6E-4345-CAF8-2A35-DDEF784A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8D549FB3-CE9A-056A-0251-346C86265C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563495"/>
              </p:ext>
            </p:extLst>
          </p:nvPr>
        </p:nvGraphicFramePr>
        <p:xfrm>
          <a:off x="838200" y="2942617"/>
          <a:ext cx="5257800" cy="323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B336CB5-DB43-C652-D776-10204B416251}"/>
                  </a:ext>
                </a:extLst>
              </p:cNvPr>
              <p:cNvSpPr txBox="1"/>
              <p:nvPr/>
            </p:nvSpPr>
            <p:spPr>
              <a:xfrm>
                <a:off x="6502130" y="3156777"/>
                <a:ext cx="4445540" cy="2806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>
                    <a:latin typeface="General Sans" pitchFamily="50" charset="0"/>
                  </a:rPr>
                  <a:t>Pour la fonction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on 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−1&lt;0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000">
                  <a:latin typeface="General Sans" pitchFamily="50" charset="0"/>
                </a:endParaRPr>
              </a:p>
              <a:p>
                <a:pPr>
                  <a:lnSpc>
                    <a:spcPct val="150000"/>
                  </a:lnSpc>
                </a:pPr>
                <a:endParaRPr lang="fr-FR" sz="2000">
                  <a:latin typeface="General Sans" pitchFamily="5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2000">
                    <a:latin typeface="General Sans" pitchFamily="50" charset="0"/>
                  </a:rPr>
                  <a:t>Ainsi, on sait qu’il existe une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∈[−1, 0]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à l’équation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même si on ne sait pas la calculer !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B336CB5-DB43-C652-D776-10204B41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30" y="3156777"/>
                <a:ext cx="4445540" cy="2806025"/>
              </a:xfrm>
              <a:prstGeom prst="rect">
                <a:avLst/>
              </a:prstGeom>
              <a:blipFill>
                <a:blip r:embed="rId4"/>
                <a:stretch>
                  <a:fillRect l="-1509" r="-412" b="-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55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09B98B8-E851-78E9-573E-B13765D4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err="1">
                <a:solidFill>
                  <a:schemeClr val="tx1"/>
                </a:solidFill>
              </a:rPr>
              <a:t>Calcul</a:t>
            </a:r>
            <a:r>
              <a:rPr lang="en-US" sz="5400" kern="1200">
                <a:solidFill>
                  <a:schemeClr val="tx1"/>
                </a:solidFill>
              </a:rPr>
              <a:t> </a:t>
            </a:r>
            <a:r>
              <a:rPr lang="en-US" sz="5400" kern="1200" err="1">
                <a:solidFill>
                  <a:schemeClr val="tx1"/>
                </a:solidFill>
              </a:rPr>
              <a:t>différentiel</a:t>
            </a:r>
            <a:endParaRPr lang="en-US" sz="5400" kern="120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974839-F434-B89E-A7F8-A2B0F317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kern="1200">
                <a:solidFill>
                  <a:schemeClr val="tx1"/>
                </a:solidFill>
              </a:rPr>
              <a:t>…</a:t>
            </a:r>
            <a:r>
              <a:rPr lang="en-US" sz="2000" kern="1200" err="1">
                <a:solidFill>
                  <a:schemeClr val="tx1"/>
                </a:solidFill>
              </a:rPr>
              <a:t>ou</a:t>
            </a:r>
            <a:r>
              <a:rPr lang="en-US" sz="2000" kern="1200">
                <a:solidFill>
                  <a:schemeClr val="tx1"/>
                </a:solidFill>
              </a:rPr>
              <a:t> comment faire des </a:t>
            </a:r>
            <a:r>
              <a:rPr lang="en-US" sz="2000" kern="1200" err="1">
                <a:solidFill>
                  <a:schemeClr val="tx1"/>
                </a:solidFill>
              </a:rPr>
              <a:t>randonnées</a:t>
            </a:r>
            <a:r>
              <a:rPr lang="en-US" sz="2000" kern="1200">
                <a:solidFill>
                  <a:schemeClr val="tx1"/>
                </a:solidFill>
              </a:rPr>
              <a:t> de manière </a:t>
            </a:r>
            <a:r>
              <a:rPr lang="en-US" sz="2000" kern="1200" err="1">
                <a:solidFill>
                  <a:schemeClr val="tx1"/>
                </a:solidFill>
              </a:rPr>
              <a:t>efficace</a:t>
            </a:r>
            <a:endParaRPr lang="en-US" sz="2000" kern="12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2000" kern="12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8D178B-620F-3E4A-1690-2E59AA7C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80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en-US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C71DD-4155-4809-465E-5DABA61C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76" y="1372536"/>
            <a:ext cx="6780700" cy="4983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5099F7-B2AC-8EA1-B558-B7C00B8FD031}"/>
                  </a:ext>
                </a:extLst>
              </p14:cNvPr>
              <p14:cNvContentPartPr/>
              <p14:nvPr/>
            </p14:nvContentPartPr>
            <p14:xfrm>
              <a:off x="3761307" y="5023367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5099F7-B2AC-8EA1-B558-B7C00B8FD0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307" y="501436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itre 3">
            <a:extLst>
              <a:ext uri="{FF2B5EF4-FFF2-40B4-BE49-F238E27FC236}">
                <a16:creationId xmlns:a16="http://schemas.microsoft.com/office/drawing/2014/main" id="{9677A129-B403-813E-1CA8-E59CBD8CC626}"/>
              </a:ext>
            </a:extLst>
          </p:cNvPr>
          <p:cNvSpPr txBox="1">
            <a:spLocks/>
          </p:cNvSpPr>
          <p:nvPr/>
        </p:nvSpPr>
        <p:spPr>
          <a:xfrm>
            <a:off x="838200" y="2448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General Sans" panose="020B0604020202020204" charset="0"/>
              </a:rPr>
              <a:t>Taux d'accroissement</a:t>
            </a:r>
          </a:p>
        </p:txBody>
      </p:sp>
    </p:spTree>
    <p:extLst>
      <p:ext uri="{BB962C8B-B14F-4D97-AF65-F5344CB8AC3E}">
        <p14:creationId xmlns:p14="http://schemas.microsoft.com/office/powerpoint/2010/main" val="90576464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8123EF7-A048-21AD-0831-24390ABE1FD2}"/>
              </a:ext>
            </a:extLst>
          </p:cNvPr>
          <p:cNvSpPr/>
          <p:nvPr/>
        </p:nvSpPr>
        <p:spPr>
          <a:xfrm>
            <a:off x="7884160" y="3633168"/>
            <a:ext cx="3469640" cy="65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eneral Sans" pitchFamily="50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17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A9BE5-3CBB-2EB9-A68D-2FC5FF3B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6" y="1310386"/>
            <a:ext cx="6780700" cy="4983814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EB7D5747-25FB-FB70-CC37-4B43D0C4A2B2}"/>
              </a:ext>
            </a:extLst>
          </p:cNvPr>
          <p:cNvSpPr txBox="1">
            <a:spLocks/>
          </p:cNvSpPr>
          <p:nvPr/>
        </p:nvSpPr>
        <p:spPr>
          <a:xfrm>
            <a:off x="852340" y="244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General Sans" panose="020B0604020202020204" charset="0"/>
              </a:rPr>
              <a:t>Taux d'accroissement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173337-8018-0178-2660-6E8B96E2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6" y="2187472"/>
            <a:ext cx="1584052" cy="4132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3A215D-C45F-6176-691E-2DDED1E9BA51}"/>
              </a:ext>
            </a:extLst>
          </p:cNvPr>
          <p:cNvSpPr txBox="1"/>
          <p:nvPr/>
        </p:nvSpPr>
        <p:spPr>
          <a:xfrm>
            <a:off x="8057430" y="3741100"/>
            <a:ext cx="30325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>
                <a:latin typeface="General Sans" pitchFamily="50" charset="0"/>
              </a:rPr>
              <a:t>Dénivelé moyen :  </a:t>
            </a:r>
            <a:r>
              <a:rPr lang="fr-FR">
                <a:latin typeface="General Sans" pitchFamily="50" charset="0"/>
                <a:cs typeface="Cascadia Mono SemiBold" panose="020B0609020000020004" pitchFamily="49" charset="0"/>
              </a:rPr>
              <a:t>2,3</a:t>
            </a:r>
            <a:r>
              <a:rPr lang="fr-FR">
                <a:latin typeface="General Sans" pitchFamily="50" charset="0"/>
              </a:rPr>
              <a:t> m/km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26A50C-9C2F-654B-B271-3FBCD39AD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650" y="1829151"/>
            <a:ext cx="2654095" cy="3301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2DCDC1-6FE0-5EE1-F0FA-B63681FBA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586" y="2689574"/>
            <a:ext cx="4046706" cy="5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fr-FR"/>
              <a:t>Taux d'accroissement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8AAE54-04A6-DA13-6505-DE06E300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73" y="1310386"/>
            <a:ext cx="5029199" cy="3261334"/>
          </a:xfrm>
          <a:prstGeom prst="rect">
            <a:avLst/>
          </a:prstGeom>
        </p:spPr>
      </p:pic>
      <p:pic>
        <p:nvPicPr>
          <p:cNvPr id="6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7C51710-0FC4-453A-FB37-C4E50E99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54" y="4838284"/>
            <a:ext cx="9384145" cy="15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fr-FR"/>
              <a:t>Limitation du taux d'accroissement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19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24EF1-0ECB-A834-B224-C938F5E9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5" y="1570372"/>
            <a:ext cx="7213600" cy="47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09B98B8-E851-78E9-573E-B13765D4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kern="1200" err="1">
                <a:solidFill>
                  <a:schemeClr val="tx1"/>
                </a:solidFill>
              </a:rPr>
              <a:t>Fonctions</a:t>
            </a:r>
            <a:r>
              <a:rPr lang="en-US" sz="5400" b="0" kern="1200">
                <a:solidFill>
                  <a:schemeClr val="tx1"/>
                </a:solidFill>
              </a:rPr>
              <a:t> </a:t>
            </a:r>
            <a:r>
              <a:rPr lang="en-US" sz="5400" b="0" kern="1200" err="1">
                <a:solidFill>
                  <a:schemeClr val="tx1"/>
                </a:solidFill>
              </a:rPr>
              <a:t>réelles</a:t>
            </a:r>
            <a:r>
              <a:rPr lang="en-US" sz="5400" b="0" kern="1200">
                <a:solidFill>
                  <a:schemeClr val="tx1"/>
                </a:solidFill>
              </a:rPr>
              <a:t> et </a:t>
            </a:r>
            <a:r>
              <a:rPr lang="en-US" sz="5400" b="0" kern="1200" err="1">
                <a:solidFill>
                  <a:schemeClr val="tx1"/>
                </a:solidFill>
              </a:rPr>
              <a:t>continuité</a:t>
            </a:r>
            <a:endParaRPr lang="en-US" sz="5400" b="0" kern="120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974839-F434-B89E-A7F8-A2B0F317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err="1">
                <a:solidFill>
                  <a:schemeClr val="tx1"/>
                </a:solidFill>
              </a:rPr>
              <a:t>L’art</a:t>
            </a:r>
            <a:r>
              <a:rPr lang="en-US" sz="2000" kern="1200">
                <a:solidFill>
                  <a:schemeClr val="tx1"/>
                </a:solidFill>
              </a:rPr>
              <a:t> des </a:t>
            </a:r>
            <a:r>
              <a:rPr lang="en-US" sz="2000" kern="1200" err="1">
                <a:solidFill>
                  <a:schemeClr val="tx1"/>
                </a:solidFill>
              </a:rPr>
              <a:t>fonctions</a:t>
            </a:r>
            <a:r>
              <a:rPr lang="en-US" sz="2000" kern="1200">
                <a:solidFill>
                  <a:schemeClr val="tx1"/>
                </a:solidFill>
              </a:rPr>
              <a:t> </a:t>
            </a:r>
            <a:r>
              <a:rPr lang="en-US" sz="2000" kern="1200" err="1">
                <a:solidFill>
                  <a:schemeClr val="tx1"/>
                </a:solidFill>
              </a:rPr>
              <a:t>régulières</a:t>
            </a:r>
            <a:endParaRPr lang="en-US" sz="2000" kern="12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8D178B-620F-3E4A-1690-2E59AA7C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4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fr-FR"/>
              <a:t>Limitation du taux d'accroissement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20</a:t>
            </a:fld>
            <a:endParaRPr lang="fr-FR"/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06FA278-E72E-817D-AA42-6448D9BB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" y="1270253"/>
            <a:ext cx="11085094" cy="50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0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1">
            <a:hlinkClick r:id="" action="ppaction://media"/>
            <a:extLst>
              <a:ext uri="{FF2B5EF4-FFF2-40B4-BE49-F238E27FC236}">
                <a16:creationId xmlns:a16="http://schemas.microsoft.com/office/drawing/2014/main" id="{DFDBDD51-7C5A-DDD3-45AD-4CE4D6A023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81996"/>
            <a:ext cx="5890683" cy="4974354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</a:rPr>
              <a:t>Solution : La </a:t>
            </a:r>
            <a:r>
              <a:rPr lang="en-US" sz="5400" kern="1200" err="1">
                <a:solidFill>
                  <a:schemeClr val="tx1"/>
                </a:solidFill>
              </a:rPr>
              <a:t>dérivée</a:t>
            </a:r>
            <a:endParaRPr lang="en-US" sz="5400" b="0" kern="12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bg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5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1">
            <a:hlinkClick r:id="" action="ppaction://media"/>
            <a:extLst>
              <a:ext uri="{FF2B5EF4-FFF2-40B4-BE49-F238E27FC236}">
                <a16:creationId xmlns:a16="http://schemas.microsoft.com/office/drawing/2014/main" id="{DFDBDD51-7C5A-DDD3-45AD-4CE4D6A023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34" end="60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78724"/>
            <a:ext cx="5890683" cy="497762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</a:rPr>
              <a:t>Solution : La </a:t>
            </a:r>
            <a:r>
              <a:rPr lang="en-US" sz="5400" kern="1200" err="1">
                <a:solidFill>
                  <a:schemeClr val="tx1"/>
                </a:solidFill>
              </a:rPr>
              <a:t>dérivée</a:t>
            </a:r>
            <a:endParaRPr lang="en-US" sz="5400" b="0" kern="12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bg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6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1">
            <a:hlinkClick r:id="" action="ppaction://media"/>
            <a:extLst>
              <a:ext uri="{FF2B5EF4-FFF2-40B4-BE49-F238E27FC236}">
                <a16:creationId xmlns:a16="http://schemas.microsoft.com/office/drawing/2014/main" id="{DFDBDD51-7C5A-DDD3-45AD-4CE4D6A023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78724"/>
            <a:ext cx="5890683" cy="497762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</a:rPr>
              <a:t>Solution : La </a:t>
            </a:r>
            <a:r>
              <a:rPr lang="en-US" sz="5400" kern="1200" err="1">
                <a:solidFill>
                  <a:schemeClr val="tx1"/>
                </a:solidFill>
              </a:rPr>
              <a:t>dérivée</a:t>
            </a:r>
            <a:endParaRPr lang="en-US" sz="5400" b="0" kern="12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995ECC-A52F-4E8E-B7E5-F2BA37CF0F8B}" type="slidenum">
              <a:rPr lang="en-US">
                <a:solidFill>
                  <a:schemeClr val="bg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04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43"/>
            <a:ext cx="10515600" cy="1325563"/>
          </a:xfrm>
        </p:spPr>
        <p:txBody>
          <a:bodyPr/>
          <a:lstStyle/>
          <a:p>
            <a:r>
              <a:rPr lang="fr-FR"/>
              <a:t>La dérivée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DC4F1E6-43BE-DB06-71F3-EA613173EA33}"/>
                  </a:ext>
                </a:extLst>
              </p:cNvPr>
              <p:cNvSpPr txBox="1"/>
              <p:nvPr/>
            </p:nvSpPr>
            <p:spPr>
              <a:xfrm>
                <a:off x="832964" y="5111217"/>
                <a:ext cx="104167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itchFamily="50" charset="0"/>
                  </a:rPr>
                  <a:t>Attention : pour qu’une fonction soit dérivable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, il faut qu’elle soit continue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…</a:t>
                </a:r>
                <a:br>
                  <a:rPr lang="fr-FR">
                    <a:latin typeface="General Sans" pitchFamily="50" charset="0"/>
                  </a:rPr>
                </a:br>
                <a:endParaRPr lang="fr-FR">
                  <a:latin typeface="General Sans" pitchFamily="50" charset="0"/>
                </a:endParaRPr>
              </a:p>
              <a:p>
                <a:r>
                  <a:rPr lang="fr-FR">
                    <a:latin typeface="General Sans" pitchFamily="50" charset="0"/>
                  </a:rPr>
                  <a:t>À l’inverse, une fonction continue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n’est pas nécessairement dérivable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DC4F1E6-43BE-DB06-71F3-EA613173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4" y="5111217"/>
                <a:ext cx="10416702" cy="923330"/>
              </a:xfrm>
              <a:prstGeom prst="rect">
                <a:avLst/>
              </a:prstGeom>
              <a:blipFill>
                <a:blip r:embed="rId3"/>
                <a:stretch>
                  <a:fillRect l="-527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EEB590B4-56EE-77C7-C76B-37FBADE3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4781"/>
            <a:ext cx="10411466" cy="32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1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98"/>
            <a:ext cx="10515600" cy="1325563"/>
          </a:xfrm>
        </p:spPr>
        <p:txBody>
          <a:bodyPr/>
          <a:lstStyle/>
          <a:p>
            <a:r>
              <a:rPr lang="fr-FR"/>
              <a:t>Calcul de la dérivée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25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F4E88-A79D-445F-F9C6-C9205950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5958"/>
            <a:ext cx="8763759" cy="2121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614EB6-798B-D5A7-E642-775E35122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297" y="1444196"/>
            <a:ext cx="1297305" cy="35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13379D-5519-8D05-04FE-4075F70C734F}"/>
              </a:ext>
            </a:extLst>
          </p:cNvPr>
          <p:cNvSpPr txBox="1"/>
          <p:nvPr/>
        </p:nvSpPr>
        <p:spPr>
          <a:xfrm>
            <a:off x="838200" y="1444196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eneral Sans" pitchFamily="50" charset="0"/>
              </a:rPr>
              <a:t>Exemple :</a:t>
            </a:r>
            <a:r>
              <a:rPr lang="fr-FR"/>
              <a:t>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BD367D2-FE2F-BA53-E4FD-371011775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553" y="2018813"/>
            <a:ext cx="4500000" cy="46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1F7F97-0EFB-8DFF-A90E-B928407D2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433" y="2105101"/>
            <a:ext cx="3589400" cy="2954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5CC333-D5FD-C987-14D8-23283B9DF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6873" y="2564592"/>
            <a:ext cx="4500000" cy="49857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D0A89CB-9E3A-98F2-24D7-F99E020C47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6872" y="3237023"/>
            <a:ext cx="125775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9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fr-FR"/>
              <a:t>Propriétés de la dérivée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26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004B59-BEE5-E4DA-1FCD-94B2C008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372"/>
            <a:ext cx="10485712" cy="34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73558-11C2-BEB7-5CFB-10B7B2D9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Extrema et dérivée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001A98-E832-DD49-D6CB-5239493F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8427"/>
            <a:ext cx="10515600" cy="242792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000"/>
              <a:t>Comment caractériser un extremum grâce à la dérivée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000"/>
              <a:t>Rappelons-nous de notre randonnée : un extremum est un sommet ou un creux.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000"/>
              <a:t>Prenons alors le graphique du dénivelé de notre randonnée pour mieux comprendre.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DC76AD-D797-45BA-6F33-DB08F653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6D7E38-F2BC-BCA3-6532-F1025BF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912"/>
            <a:ext cx="10515600" cy="1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73558-11C2-BEB7-5CFB-10B7B2D9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Extrema et dérivée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DC76AD-D797-45BA-6F33-DB08F653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B96534-C5F9-6BD0-1B7D-CBDE1496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16587" cy="44179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7D8A4C0-3C36-0B48-32E3-ABE16E47FC06}"/>
              </a:ext>
            </a:extLst>
          </p:cNvPr>
          <p:cNvSpPr txBox="1"/>
          <p:nvPr/>
        </p:nvSpPr>
        <p:spPr>
          <a:xfrm>
            <a:off x="7354787" y="1906621"/>
            <a:ext cx="3999013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>
                <a:latin typeface="General Sans" pitchFamily="50" charset="0"/>
              </a:rPr>
              <a:t>Pour un sommet, on doit monter puis descendre, c’est-à-dire avoir un dénivelé positif, puis négatif.</a:t>
            </a:r>
          </a:p>
          <a:p>
            <a:pPr>
              <a:lnSpc>
                <a:spcPct val="150000"/>
              </a:lnSpc>
            </a:pPr>
            <a:endParaRPr lang="fr-FR" sz="2000">
              <a:latin typeface="General Sans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2000">
                <a:latin typeface="General Sans" pitchFamily="50" charset="0"/>
              </a:rPr>
              <a:t>À un extremum, le dénivelé doit donc changer de signe !</a:t>
            </a:r>
          </a:p>
        </p:txBody>
      </p:sp>
    </p:spTree>
    <p:extLst>
      <p:ext uri="{BB962C8B-B14F-4D97-AF65-F5344CB8AC3E}">
        <p14:creationId xmlns:p14="http://schemas.microsoft.com/office/powerpoint/2010/main" val="260259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73558-11C2-BEB7-5CFB-10B7B2D9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Extrema et dérivée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DC76AD-D797-45BA-6F33-DB08F653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29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E5D38D-0D12-75FB-1971-09B1E00A6D86}"/>
              </a:ext>
            </a:extLst>
          </p:cNvPr>
          <p:cNvSpPr txBox="1"/>
          <p:nvPr/>
        </p:nvSpPr>
        <p:spPr>
          <a:xfrm>
            <a:off x="838200" y="1690688"/>
            <a:ext cx="10515600" cy="4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>
                <a:latin typeface="General Sans" pitchFamily="50" charset="0"/>
              </a:rPr>
              <a:t>Pour une fonction dérivable, l’étude des extrema est grandement facilitée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630235-34C8-6088-3ECE-3E02DAED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02876"/>
            <a:ext cx="10429671" cy="959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4A1E4BF-4E33-7E2D-E0D4-1D15510DD8AC}"/>
                  </a:ext>
                </a:extLst>
              </p:cNvPr>
              <p:cNvSpPr txBox="1"/>
              <p:nvPr/>
            </p:nvSpPr>
            <p:spPr>
              <a:xfrm>
                <a:off x="838200" y="3574601"/>
                <a:ext cx="10515600" cy="1882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>
                    <a:latin typeface="General Sans" pitchFamily="50" charset="0"/>
                  </a:rPr>
                  <a:t>Il ne suffit pas de vérifier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pour conclure que c’est un extremum !</a:t>
                </a:r>
              </a:p>
              <a:p>
                <a:pPr>
                  <a:lnSpc>
                    <a:spcPct val="150000"/>
                  </a:lnSpc>
                </a:pPr>
                <a:endParaRPr lang="fr-FR" sz="2000">
                  <a:latin typeface="General Sans" pitchFamily="5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2000">
                    <a:latin typeface="General Sans" pitchFamily="50" charset="0"/>
                  </a:rPr>
                  <a:t>Sur un intervalle, la dérivée n’est pas définie au bord de l’intervalle. Il faut donc aussi considérer les bords de l’intervalle lorsqu’on recherche les extrema.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4A1E4BF-4E33-7E2D-E0D4-1D15510D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74601"/>
                <a:ext cx="10515600" cy="1882695"/>
              </a:xfrm>
              <a:prstGeom prst="rect">
                <a:avLst/>
              </a:prstGeom>
              <a:blipFill>
                <a:blip r:embed="rId3"/>
                <a:stretch>
                  <a:fillRect l="-638" b="-48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>
                <a:latin typeface="General Sans" panose="020B0604020202020204" charset="0"/>
              </a:rPr>
              <a:t>Fonctions réelles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A2ECB22-D7FE-9E6A-931C-3FCC832E0B76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0515600" cy="857850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r>
                  <a:rPr lang="fr-FR" sz="2000" b="1">
                    <a:latin typeface="General Sans" pitchFamily="50" charset="0"/>
                  </a:rPr>
                  <a:t>Définition 4.1 </a:t>
                </a:r>
                <a:r>
                  <a:rPr lang="fr-FR" sz="2000">
                    <a:latin typeface="General Sans" pitchFamily="50" charset="0"/>
                  </a:rPr>
                  <a:t>(Fonction réelle)</a:t>
                </a:r>
                <a:r>
                  <a:rPr lang="fr-FR" sz="2000" b="1">
                    <a:latin typeface="General Sans" pitchFamily="50" charset="0"/>
                  </a:rPr>
                  <a:t>. </a:t>
                </a:r>
                <a:r>
                  <a:rPr lang="fr-FR" sz="2000">
                    <a:latin typeface="General Sans" pitchFamily="50" charset="0"/>
                  </a:rPr>
                  <a:t>Une </a:t>
                </a:r>
                <a:r>
                  <a:rPr lang="fr-FR" sz="2000" i="1">
                    <a:latin typeface="General Sans" pitchFamily="50" charset="0"/>
                  </a:rPr>
                  <a:t>fonction réelle</a:t>
                </a:r>
                <a:r>
                  <a:rPr lang="fr-FR" sz="2000"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un procédé qui à chaque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un unique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que l’on note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A2ECB22-D7FE-9E6A-931C-3FCC832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857850"/>
              </a:xfrm>
              <a:prstGeom prst="roundRect">
                <a:avLst>
                  <a:gd name="adj" fmla="val 5478"/>
                </a:avLst>
              </a:prstGeom>
              <a:blipFill>
                <a:blip r:embed="rId3"/>
                <a:stretch>
                  <a:fillRect b="-3546"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EABB931-8BD4-7047-5335-45F761BE294E}"/>
                  </a:ext>
                </a:extLst>
              </p:cNvPr>
              <p:cNvSpPr txBox="1"/>
              <p:nvPr/>
            </p:nvSpPr>
            <p:spPr>
              <a:xfrm>
                <a:off x="838200" y="2818412"/>
                <a:ext cx="5257800" cy="229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b="0">
                    <a:latin typeface="General Sans" panose="020B0604020202020204" charset="0"/>
                    <a:ea typeface="Cambria Math" panose="02040503050406030204" pitchFamily="18" charset="0"/>
                  </a:rPr>
                  <a:t>Exemples de fonctions :</a:t>
                </a:r>
              </a:p>
              <a:p>
                <a:pPr marL="285750" indent="-285750">
                  <a:lnSpc>
                    <a:spcPct val="150000"/>
                  </a:lnSpc>
                  <a:buFont typeface="General Sans" pitchFamily="50" charset="0"/>
                  <a:buChar char="–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b="0">
                    <a:latin typeface="General Sans" panose="020B0604020202020204" charset="0"/>
                    <a:ea typeface="Cambria Math" panose="02040503050406030204" pitchFamily="18" charset="0"/>
                  </a:rPr>
                  <a:t> définie par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fr-FR" b="0">
                  <a:latin typeface="General Sans" panose="020B0604020202020204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General Sans" pitchFamily="50" charset="0"/>
                  <a:buChar char="–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b="0">
                    <a:latin typeface="General Sans" panose="020B0604020202020204" charset="0"/>
                    <a:ea typeface="Cambria Math" panose="02040503050406030204" pitchFamily="18" charset="0"/>
                  </a:rPr>
                  <a:t> définie par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fr-FR" b="0">
                  <a:latin typeface="General Sans" panose="020B0604020202020204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General Sans" pitchFamily="50" charset="0"/>
                  <a:buChar char="–"/>
                </a:pPr>
                <a:endParaRPr lang="fr-FR" b="0">
                  <a:latin typeface="General Sans" panose="020B0604020202020204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  <a:ea typeface="Cambria Math" panose="02040503050406030204" pitchFamily="18" charset="0"/>
                  </a:rPr>
                  <a:t>Problème : que se passe-t-il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b="0">
                    <a:latin typeface="General Sans" panose="020B0604020202020204" charset="0"/>
                    <a:ea typeface="Cambria Math" panose="02040503050406030204" pitchFamily="18" charset="0"/>
                  </a:rPr>
                  <a:t> autour de 0 ?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EABB931-8BD4-7047-5335-45F761BE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18412"/>
                <a:ext cx="5257800" cy="2292551"/>
              </a:xfrm>
              <a:prstGeom prst="rect">
                <a:avLst/>
              </a:prstGeom>
              <a:blipFill>
                <a:blip r:embed="rId4"/>
                <a:stretch>
                  <a:fillRect l="-1044" b="-34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595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>
            <a:extLst>
              <a:ext uri="{FF2B5EF4-FFF2-40B4-BE49-F238E27FC236}">
                <a16:creationId xmlns:a16="http://schemas.microsoft.com/office/drawing/2014/main" id="{30E6605A-B4D9-E2E4-61E8-DCF66E9C288F}"/>
              </a:ext>
            </a:extLst>
          </p:cNvPr>
          <p:cNvSpPr txBox="1"/>
          <p:nvPr/>
        </p:nvSpPr>
        <p:spPr>
          <a:xfrm>
            <a:off x="1172357" y="1385086"/>
            <a:ext cx="10137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Trouver la dérivée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Trouver les points où la dérivée s’annule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Déterminer si il s’agit d’un maximum, d’un minimum, ou ni l’un ni l’autre (signe de la dérivée)</a:t>
            </a: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r>
              <a:rPr lang="fr-FR">
                <a:latin typeface="General Sans" pitchFamily="50" charset="0"/>
              </a:rPr>
              <a:t>C’est donc un maximum !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69"/>
            <a:ext cx="10515600" cy="1325563"/>
          </a:xfrm>
        </p:spPr>
        <p:txBody>
          <a:bodyPr/>
          <a:lstStyle/>
          <a:p>
            <a:r>
              <a:rPr lang="fr-FR"/>
              <a:t>Recherche d’un extremum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30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AE95-4110-6376-B44A-B9CEA252A631}"/>
              </a:ext>
            </a:extLst>
          </p:cNvPr>
          <p:cNvSpPr txBox="1"/>
          <p:nvPr/>
        </p:nvSpPr>
        <p:spPr>
          <a:xfrm>
            <a:off x="882214" y="1422940"/>
            <a:ext cx="113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eneral Sans" pitchFamily="50" charset="0"/>
              </a:rPr>
              <a:t>Exemple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AF52A7B-2358-2E91-137D-89E74339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101" y="1485971"/>
            <a:ext cx="1393317" cy="2628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554A006-CE66-BD2A-EFFF-BC4318B7A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833" y="2178155"/>
            <a:ext cx="1761607" cy="30153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95F2304-E970-939F-1019-B4BCAEFA1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005" y="2654804"/>
            <a:ext cx="922831" cy="2504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2D7EEC2-4016-AFCF-BB50-6F2C4E0FC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8954" y="2976821"/>
            <a:ext cx="2948102" cy="623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D45E1C-4CAF-D667-D5A9-45B7D446B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915" y="4071373"/>
            <a:ext cx="5840170" cy="13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AD60AC-9914-531A-659D-34F551DAF2D0}"/>
              </a:ext>
            </a:extLst>
          </p:cNvPr>
          <p:cNvSpPr txBox="1"/>
          <p:nvPr/>
        </p:nvSpPr>
        <p:spPr>
          <a:xfrm>
            <a:off x="144302" y="1224248"/>
            <a:ext cx="7615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Trouver la dérivée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Trouver les points où la dérivée s’annule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fr-FR">
              <a:latin typeface="General Sans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>
                <a:latin typeface="General Sans" pitchFamily="50" charset="0"/>
              </a:rPr>
              <a:t>Déterminer si il s’agit d’un maximum, d’un minimum ou ni l’un ni l’autre (signe de la dérivée)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fr-FR"/>
              <a:t>Recherche d’un extremum</a:t>
            </a:r>
            <a:endParaRPr lang="fr-FR" b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31</a:t>
            </a:fld>
            <a:endParaRPr lang="fr-F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554A006-CE66-BD2A-EFFF-BC4318B7A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3073" y="2027993"/>
            <a:ext cx="1761607" cy="30153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95F2304-E970-939F-1019-B4BCAEFA1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7171" y="2481101"/>
            <a:ext cx="1110922" cy="30153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2D7EEC2-4016-AFCF-BB50-6F2C4E0FC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5194" y="2826659"/>
            <a:ext cx="2948102" cy="623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D45E1C-4CAF-D667-D5A9-45B7D446B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154" y="4174615"/>
            <a:ext cx="5840170" cy="1363612"/>
          </a:xfrm>
          <a:prstGeom prst="rect">
            <a:avLst/>
          </a:prstGeom>
        </p:spPr>
      </p:pic>
      <p:pic>
        <p:nvPicPr>
          <p:cNvPr id="3" name="S2">
            <a:hlinkClick r:id="" action="ppaction://media"/>
            <a:extLst>
              <a:ext uri="{FF2B5EF4-FFF2-40B4-BE49-F238E27FC236}">
                <a16:creationId xmlns:a16="http://schemas.microsoft.com/office/drawing/2014/main" id="{2DA875EC-5AED-8186-5F77-1C63AE424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88248" y="1363306"/>
            <a:ext cx="4174921" cy="4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2CD20-5C8F-824A-DF66-6B69423E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Recherche d’un extremum sur un intervalle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FD675-8C67-E8AD-B465-887A4A20E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Pouvez-vous déduire quel est le maximum de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000"/>
                  <a:t> sur l’intervalle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[−1, 3]</m:t>
                    </m:r>
                  </m:oMath>
                </a14:m>
                <a:r>
                  <a:rPr lang="fr-FR" sz="2000"/>
                  <a:t> 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La dérivée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000"/>
                  <a:t> s’annule pour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000"/>
                  <a:t> 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fr-FR" sz="2000"/>
                  <a:t>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fr-FR" sz="200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fr-FR" sz="200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fr-FR" sz="200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Ainsi,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000"/>
                  <a:t> est un maximum local, 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fr-FR" sz="2000"/>
                  <a:t> est un minimum local…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FD675-8C67-E8AD-B465-887A4A20E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674C3-DC48-A7EC-9B18-60AAA6BC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090F51-08D7-37EC-69BA-D5080C7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09" y="3429000"/>
            <a:ext cx="7802581" cy="19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2CD20-5C8F-824A-DF66-6B69423E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Recherche d’un extremum sur un intervalle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FD675-8C67-E8AD-B465-887A4A20E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fr-FR" sz="2000"/>
                  <a:t>Pourtant, ni l’un ni l’autre sont des extrema sur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[−1, 3]</m:t>
                    </m:r>
                  </m:oMath>
                </a14:m>
                <a:r>
                  <a:rPr lang="fr-FR" sz="2000"/>
                  <a:t>, car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=0&lt;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=18    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fr-FR" sz="20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FD675-8C67-E8AD-B465-887A4A20E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2674C3-DC48-A7EC-9B18-60AAA6BC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33</a:t>
            </a:fld>
            <a:endParaRPr lang="fr-FR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66D34E86-2F9A-0317-8847-B8AC0D1B6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585633"/>
              </p:ext>
            </p:extLst>
          </p:nvPr>
        </p:nvGraphicFramePr>
        <p:xfrm>
          <a:off x="838199" y="3190672"/>
          <a:ext cx="4959485" cy="3165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83E3536-EB6B-5AFB-5ECA-7BB252CC0D0D}"/>
                  </a:ext>
                </a:extLst>
              </p:cNvPr>
              <p:cNvSpPr txBox="1"/>
              <p:nvPr/>
            </p:nvSpPr>
            <p:spPr>
              <a:xfrm>
                <a:off x="6682902" y="4001294"/>
                <a:ext cx="4357992" cy="13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itchFamily="50" charset="0"/>
                  </a:rPr>
                  <a:t>Il est clair sur le graphique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fr-FR">
                    <a:latin typeface="General Sans" pitchFamily="50" charset="0"/>
                  </a:rPr>
                  <a:t> sont des extrema locaux…</a:t>
                </a:r>
              </a:p>
              <a:p>
                <a:endParaRPr lang="fr-FR">
                  <a:latin typeface="General Sans" pitchFamily="50" charset="0"/>
                </a:endParaRPr>
              </a:p>
              <a:p>
                <a:r>
                  <a:rPr lang="fr-FR">
                    <a:latin typeface="General Sans" pitchFamily="50" charset="0"/>
                  </a:rPr>
                  <a:t>Mais pas sur l’intervalle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[−1, 3]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!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83E3536-EB6B-5AFB-5ECA-7BB252CC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902" y="4001294"/>
                <a:ext cx="4357992" cy="1316451"/>
              </a:xfrm>
              <a:prstGeom prst="rect">
                <a:avLst/>
              </a:prstGeom>
              <a:blipFill>
                <a:blip r:embed="rId4"/>
                <a:stretch>
                  <a:fillRect l="-1119" t="-2315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06DE51B-D515-12C6-760B-4D23D5E5CF84}"/>
              </a:ext>
            </a:extLst>
          </p:cNvPr>
          <p:cNvCxnSpPr/>
          <p:nvPr/>
        </p:nvCxnSpPr>
        <p:spPr>
          <a:xfrm>
            <a:off x="2724912" y="4773511"/>
            <a:ext cx="12984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EC93BB-4874-101B-6BA3-73EF37FD0F5E}"/>
              </a:ext>
            </a:extLst>
          </p:cNvPr>
          <p:cNvCxnSpPr/>
          <p:nvPr/>
        </p:nvCxnSpPr>
        <p:spPr>
          <a:xfrm>
            <a:off x="4200144" y="4992967"/>
            <a:ext cx="12984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5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>
                <a:latin typeface="General Sans" panose="020B0604020202020204" charset="0"/>
              </a:rPr>
              <a:t>Fonctions réelles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403FD82A-96CE-EE90-4629-C3E84562C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08486"/>
              </p:ext>
            </p:extLst>
          </p:nvPr>
        </p:nvGraphicFramePr>
        <p:xfrm>
          <a:off x="1731523" y="1517515"/>
          <a:ext cx="8250677" cy="483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399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9588A0-1D1C-7114-9BDD-84509F5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>
                <a:latin typeface="General Sans" panose="020B0604020202020204" charset="0"/>
              </a:rPr>
              <a:t>Limite à droite, limite à gauche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F3D95-E3A2-0473-A586-06A8B6C2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C8FF36E3-646C-40F4-CA5C-E86D2645E6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883677"/>
                  </p:ext>
                </p:extLst>
              </p:nvPr>
            </p:nvGraphicFramePr>
            <p:xfrm>
              <a:off x="7551906" y="1770433"/>
              <a:ext cx="3801894" cy="240699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900947">
                      <a:extLst>
                        <a:ext uri="{9D8B030D-6E8A-4147-A177-3AD203B41FA5}">
                          <a16:colId xmlns:a16="http://schemas.microsoft.com/office/drawing/2014/main" val="1600786198"/>
                        </a:ext>
                      </a:extLst>
                    </a:gridCol>
                    <a:gridCol w="1900947">
                      <a:extLst>
                        <a:ext uri="{9D8B030D-6E8A-4147-A177-3AD203B41FA5}">
                          <a16:colId xmlns:a16="http://schemas.microsoft.com/office/drawing/2014/main" val="2571647403"/>
                        </a:ext>
                      </a:extLst>
                    </a:gridCol>
                  </a:tblGrid>
                  <a:tr h="4688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287385"/>
                      </a:ext>
                    </a:extLst>
                  </a:tr>
                  <a:tr h="5865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0.01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906223"/>
                      </a:ext>
                    </a:extLst>
                  </a:tr>
                  <a:tr h="58657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0.001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295874"/>
                      </a:ext>
                    </a:extLst>
                  </a:tr>
                  <a:tr h="58657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859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C8FF36E3-646C-40F4-CA5C-E86D2645E6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883677"/>
                  </p:ext>
                </p:extLst>
              </p:nvPr>
            </p:nvGraphicFramePr>
            <p:xfrm>
              <a:off x="7551906" y="1770433"/>
              <a:ext cx="3801894" cy="240699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900947">
                      <a:extLst>
                        <a:ext uri="{9D8B030D-6E8A-4147-A177-3AD203B41FA5}">
                          <a16:colId xmlns:a16="http://schemas.microsoft.com/office/drawing/2014/main" val="1600786198"/>
                        </a:ext>
                      </a:extLst>
                    </a:gridCol>
                    <a:gridCol w="1900947">
                      <a:extLst>
                        <a:ext uri="{9D8B030D-6E8A-4147-A177-3AD203B41FA5}">
                          <a16:colId xmlns:a16="http://schemas.microsoft.com/office/drawing/2014/main" val="2571647403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000" r="-100000" b="-29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21" t="-1000" r="-321" b="-297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2287385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01000" r="-100000" b="-19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21" t="-101000" r="-321" b="-197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906223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203030" r="-100000" b="-98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21" t="-203030" r="-321" b="-98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295874"/>
                      </a:ext>
                    </a:extLst>
                  </a:tr>
                  <a:tr h="58657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309278" r="-100000" b="-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321" t="-309278" r="-321" b="-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18592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C95A65A-3EF0-2D7B-D6D1-137676556058}"/>
                  </a:ext>
                </a:extLst>
              </p:cNvPr>
              <p:cNvSpPr txBox="1"/>
              <p:nvPr/>
            </p:nvSpPr>
            <p:spPr>
              <a:xfrm>
                <a:off x="838200" y="1770433"/>
                <a:ext cx="4970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anose="020B0604020202020204" charset="0"/>
                  </a:rPr>
                  <a:t>Que se passe-t-il quand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se rapproche de 0 ?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C95A65A-3EF0-2D7B-D6D1-13767655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0433"/>
                <a:ext cx="4970834" cy="369332"/>
              </a:xfrm>
              <a:prstGeom prst="rect">
                <a:avLst/>
              </a:prstGeom>
              <a:blipFill>
                <a:blip r:embed="rId4"/>
                <a:stretch>
                  <a:fillRect l="-1104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AE8B398D-E1E6-3C19-3E54-D6820067E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919016"/>
              </p:ext>
            </p:extLst>
          </p:nvPr>
        </p:nvGraphicFramePr>
        <p:xfrm>
          <a:off x="838199" y="2441643"/>
          <a:ext cx="6438089" cy="391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FA3706C-0E0F-923E-A5B1-2D01DBF82825}"/>
                  </a:ext>
                </a:extLst>
              </p:cNvPr>
              <p:cNvSpPr txBox="1"/>
              <p:nvPr/>
            </p:nvSpPr>
            <p:spPr>
              <a:xfrm>
                <a:off x="7551906" y="4562272"/>
                <a:ext cx="3926732" cy="872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>
                    <a:latin typeface="General Sans" panose="020B0604020202020204" charset="0"/>
                  </a:rPr>
                  <a:t>Quand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>
                    <a:latin typeface="General Sans" panose="020B0604020202020204" charset="0"/>
                  </a:rPr>
                  <a:t> tend vers 0, la limite est…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b="1">
                    <a:latin typeface="General Sans" panose="020B0604020202020204" charset="0"/>
                  </a:rPr>
                  <a:t>Cela dépend du côté d’approche !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FA3706C-0E0F-923E-A5B1-2D01DBF82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906" y="4562272"/>
                <a:ext cx="3926732" cy="872611"/>
              </a:xfrm>
              <a:prstGeom prst="rect">
                <a:avLst/>
              </a:prstGeom>
              <a:blipFill>
                <a:blip r:embed="rId6"/>
                <a:stretch>
                  <a:fillRect l="-1398" r="-311" b="-9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8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9F341-1CB6-FC1F-E099-A00E8790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6B98ED-8640-D32E-5E22-B6F6272D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000"/>
              <a:t>Une fonction « saute » si :</a:t>
            </a:r>
          </a:p>
          <a:p>
            <a:pPr>
              <a:lnSpc>
                <a:spcPct val="150000"/>
              </a:lnSpc>
              <a:buFont typeface="General Sans" pitchFamily="50" charset="0"/>
              <a:buChar char="–"/>
            </a:pPr>
            <a:r>
              <a:rPr lang="fr-FR" sz="2000"/>
              <a:t>Les limites à droite et à gauche ne coïncident pas, i.e. la limite n’existe pas</a:t>
            </a:r>
          </a:p>
          <a:p>
            <a:pPr>
              <a:lnSpc>
                <a:spcPct val="150000"/>
              </a:lnSpc>
              <a:buFont typeface="General Sans" pitchFamily="50" charset="0"/>
              <a:buChar char="–"/>
            </a:pPr>
            <a:r>
              <a:rPr lang="fr-FR" sz="2000"/>
              <a:t>La fonction n’est pas définie en un point</a:t>
            </a:r>
          </a:p>
          <a:p>
            <a:pPr>
              <a:lnSpc>
                <a:spcPct val="150000"/>
              </a:lnSpc>
              <a:buFont typeface="General Sans" pitchFamily="50" charset="0"/>
              <a:buChar char="–"/>
            </a:pPr>
            <a:r>
              <a:rPr lang="fr-FR" sz="2000"/>
              <a:t>La fonction n’a pas la même valeur que sa limite en un point</a:t>
            </a:r>
          </a:p>
          <a:p>
            <a:pPr>
              <a:lnSpc>
                <a:spcPct val="150000"/>
              </a:lnSpc>
              <a:buFont typeface="General Sans" pitchFamily="50" charset="0"/>
              <a:buChar char="–"/>
            </a:pPr>
            <a:endParaRPr lang="fr-FR" sz="2000"/>
          </a:p>
          <a:p>
            <a:pPr marL="0" indent="0">
              <a:lnSpc>
                <a:spcPct val="150000"/>
              </a:lnSpc>
              <a:buNone/>
            </a:pPr>
            <a:r>
              <a:rPr lang="fr-FR" sz="2000"/>
              <a:t>On appelle une fonction sans sauts une fonction</a:t>
            </a:r>
            <a:r>
              <a:rPr lang="fr-FR" sz="2000" b="1"/>
              <a:t> </a:t>
            </a:r>
            <a:r>
              <a:rPr lang="fr-FR" sz="2000" b="1">
                <a:solidFill>
                  <a:srgbClr val="515582"/>
                </a:solidFill>
              </a:rPr>
              <a:t>continue</a:t>
            </a:r>
            <a:r>
              <a:rPr lang="fr-FR" sz="2000"/>
              <a:t>.</a:t>
            </a:r>
            <a:endParaRPr lang="fr-FR" sz="2000" b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C27263-1C98-67B4-658A-BF61BAEC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25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eneral Sans" panose="020B0604020202020204" charset="0"/>
              </a:rPr>
              <a:t>Continuité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0515600" cy="3849272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>
                    <a:latin typeface="General Sans" pitchFamily="50" charset="0"/>
                  </a:rPr>
                  <a:t>Définition 4.2 </a:t>
                </a:r>
                <a:r>
                  <a:rPr lang="fr-FR" sz="2000">
                    <a:latin typeface="General Sans" pitchFamily="50" charset="0"/>
                  </a:rPr>
                  <a:t>(Continuité)</a:t>
                </a:r>
                <a:r>
                  <a:rPr lang="fr-FR" sz="2000" b="1">
                    <a:latin typeface="General Sans" pitchFamily="50" charset="0"/>
                  </a:rPr>
                  <a:t>. </a:t>
                </a:r>
                <a:r>
                  <a:rPr lang="fr-FR" sz="2000">
                    <a:latin typeface="General Sans" pitchFamily="50" charset="0"/>
                  </a:rPr>
                  <a:t>Soit</a:t>
                </a:r>
                <a:r>
                  <a:rPr lang="fr-FR" sz="2000" b="1"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une fonction réelle,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un nombre réel. On dit que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</a:t>
                </a:r>
                <a:r>
                  <a:rPr lang="fr-FR" sz="2000" i="1">
                    <a:latin typeface="General Sans" pitchFamily="50" charset="0"/>
                  </a:rPr>
                  <a:t>continue</a:t>
                </a:r>
                <a:r>
                  <a:rPr lang="fr-FR" sz="2000">
                    <a:latin typeface="General Sans" pitchFamily="50" charset="0"/>
                  </a:rPr>
                  <a:t> </a:t>
                </a:r>
                <a:r>
                  <a:rPr lang="fr-FR" sz="2000" i="1">
                    <a:latin typeface="General Sans" pitchFamily="50" charset="0"/>
                  </a:rPr>
                  <a:t>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si 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2000">
                    <a:latin typeface="General Sans" pitchFamily="50" charset="0"/>
                  </a:rPr>
                  <a:t>Les limites à droite et à gauche existent et sont égales, i.e.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fr-FR" sz="2000">
                  <a:latin typeface="General Sans" pitchFamily="50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fr-FR" sz="2000">
                    <a:latin typeface="General Sans" pitchFamily="50" charset="0"/>
                  </a:rPr>
                  <a:t>La fonction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définie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i.e.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fr-FR" sz="2000">
                    <a:latin typeface="General Sans" pitchFamily="50" charset="0"/>
                  </a:rPr>
                  <a:t>La limite de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égale à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i.e.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>
                  <a:latin typeface="General Sans" pitchFamily="50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3849272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92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C4834-AE9E-05FE-DFC4-6736C0E4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Prolongement par continuité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9455D0B-E6E6-4C58-040B-00F132DB5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/>
                  <a:t>Observons la fonction définie par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fr-FR" sz="2000"/>
                  <a:t> autour de 0…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9455D0B-E6E6-4C58-040B-00F132DB5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6B2133-78E3-AF94-BD34-24F2FBBC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77E5BB-037E-0A0C-0E7B-67975E76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8129"/>
            <a:ext cx="5257800" cy="3848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D4BD338-E5AA-70A4-41CE-68D443A0FDD6}"/>
                  </a:ext>
                </a:extLst>
              </p:cNvPr>
              <p:cNvSpPr txBox="1"/>
              <p:nvPr/>
            </p:nvSpPr>
            <p:spPr>
              <a:xfrm>
                <a:off x="6096000" y="2648634"/>
                <a:ext cx="5257800" cy="292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>
                    <a:latin typeface="General Sans" pitchFamily="50" charset="0"/>
                  </a:rPr>
                  <a:t>Elle n’est pas définie en 0, mais pourtant la limite existe !</a:t>
                </a:r>
              </a:p>
              <a:p>
                <a:endParaRPr lang="fr-FR">
                  <a:latin typeface="General Sans" pitchFamily="50" charset="0"/>
                </a:endParaRPr>
              </a:p>
              <a:p>
                <a:r>
                  <a:rPr lang="fr-FR">
                    <a:latin typeface="General Sans" pitchFamily="50" charset="0"/>
                  </a:rPr>
                  <a:t>On peut alors la </a:t>
                </a:r>
                <a:r>
                  <a:rPr lang="fr-FR" b="1">
                    <a:latin typeface="General Sans" pitchFamily="50" charset="0"/>
                  </a:rPr>
                  <a:t>prolonger</a:t>
                </a:r>
                <a:r>
                  <a:rPr lang="fr-FR">
                    <a:latin typeface="General Sans" pitchFamily="50" charset="0"/>
                  </a:rPr>
                  <a:t> en une fonction continue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fr-FR">
                    <a:latin typeface="General Sans" pitchFamily="50" charset="0"/>
                  </a:rPr>
                  <a:t>, définie par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>
                  <a:latin typeface="General Sans" pitchFamily="50" charset="0"/>
                </a:endParaRPr>
              </a:p>
              <a:p>
                <a:endParaRPr lang="fr-FR">
                  <a:latin typeface="General Sans" pitchFamily="50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fr-FR">
                    <a:latin typeface="General Sans" pitchFamily="50" charset="0"/>
                  </a:rPr>
                  <a:t> est appelé le prolongement par continuité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>
                    <a:latin typeface="General Sans" pitchFamily="50" charset="0"/>
                  </a:rPr>
                  <a:t> en 0.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D4BD338-E5AA-70A4-41CE-68D443A0F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48634"/>
                <a:ext cx="5257800" cy="2926186"/>
              </a:xfrm>
              <a:prstGeom prst="rect">
                <a:avLst/>
              </a:prstGeom>
              <a:blipFill>
                <a:blip r:embed="rId4"/>
                <a:stretch>
                  <a:fillRect l="-927" t="-1040" b="-22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0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1935C-234E-FD73-3E89-AD829CAD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1"/>
            <a:ext cx="10515600" cy="1325563"/>
          </a:xfrm>
        </p:spPr>
        <p:txBody>
          <a:bodyPr/>
          <a:lstStyle/>
          <a:p>
            <a:r>
              <a:rPr lang="fr-FR">
                <a:latin typeface="General Sans" panose="020B0604020202020204" charset="0"/>
              </a:rPr>
              <a:t>Propriétés des fonctions continues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1450D-1802-50AF-AC13-8B9CDEF0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5ECC-A52F-4E8E-B7E5-F2BA37CF0F8B}" type="slidenum">
              <a:rPr lang="fr-FR" smtClean="0"/>
              <a:t>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0515600" cy="3759935"/>
              </a:xfrm>
              <a:prstGeom prst="roundRect">
                <a:avLst>
                  <a:gd name="adj" fmla="val 5478"/>
                </a:avLst>
              </a:prstGeom>
              <a:solidFill>
                <a:srgbClr val="F2F2F2"/>
              </a:solid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180000" tIns="108000" rIns="180000" bIns="10800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000" b="1">
                    <a:latin typeface="General Sans" pitchFamily="50" charset="0"/>
                  </a:rPr>
                  <a:t>Propriétés des fonctions continues. </a:t>
                </a:r>
                <a:r>
                  <a:rPr lang="fr-FR" sz="2000">
                    <a:latin typeface="General Sans" pitchFamily="50" charset="0"/>
                  </a:rPr>
                  <a:t>Soit</a:t>
                </a:r>
                <a:r>
                  <a:rPr lang="fr-FR" sz="2000" b="1"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deux fonctions réelles continues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un nombre réel. Alors 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sz="2000">
                  <a:latin typeface="General Sans" pitchFamily="50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sz="2000">
                  <a:latin typeface="General Sans" pitchFamily="50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sz="2000">
                  <a:latin typeface="General Sans" pitchFamily="50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si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fr-FR" sz="2000">
                  <a:latin typeface="General Sans" pitchFamily="50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r-FR" sz="2000">
                    <a:latin typeface="General Sans" pitchFamily="50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, alors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000">
                    <a:latin typeface="General Sans" pitchFamily="50" charset="0"/>
                  </a:rPr>
                  <a:t> est continue en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sz="2000">
                  <a:latin typeface="General Sans" pitchFamily="50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1EE23B-87D8-B1C5-86D7-ACFD4518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3759935"/>
              </a:xfrm>
              <a:prstGeom prst="roundRect">
                <a:avLst>
                  <a:gd name="adj" fmla="val 5478"/>
                </a:avLst>
              </a:prstGeom>
              <a:blipFill>
                <a:blip r:embed="rId2"/>
                <a:stretch>
                  <a:fillRect/>
                </a:stretch>
              </a:blipFill>
              <a:ln cap="rnd">
                <a:noFill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515600"/>
                          <a:gd name="connsiteY0" fmla="*/ 0 h 923330"/>
                          <a:gd name="connsiteX1" fmla="*/ 584200 w 10515600"/>
                          <a:gd name="connsiteY1" fmla="*/ 0 h 923330"/>
                          <a:gd name="connsiteX2" fmla="*/ 1168400 w 10515600"/>
                          <a:gd name="connsiteY2" fmla="*/ 0 h 923330"/>
                          <a:gd name="connsiteX3" fmla="*/ 1962912 w 10515600"/>
                          <a:gd name="connsiteY3" fmla="*/ 0 h 923330"/>
                          <a:gd name="connsiteX4" fmla="*/ 2441956 w 10515600"/>
                          <a:gd name="connsiteY4" fmla="*/ 0 h 923330"/>
                          <a:gd name="connsiteX5" fmla="*/ 2921000 w 10515600"/>
                          <a:gd name="connsiteY5" fmla="*/ 0 h 923330"/>
                          <a:gd name="connsiteX6" fmla="*/ 3505200 w 10515600"/>
                          <a:gd name="connsiteY6" fmla="*/ 0 h 923330"/>
                          <a:gd name="connsiteX7" fmla="*/ 4194556 w 10515600"/>
                          <a:gd name="connsiteY7" fmla="*/ 0 h 923330"/>
                          <a:gd name="connsiteX8" fmla="*/ 4883912 w 10515600"/>
                          <a:gd name="connsiteY8" fmla="*/ 0 h 923330"/>
                          <a:gd name="connsiteX9" fmla="*/ 5573268 w 10515600"/>
                          <a:gd name="connsiteY9" fmla="*/ 0 h 923330"/>
                          <a:gd name="connsiteX10" fmla="*/ 6367780 w 10515600"/>
                          <a:gd name="connsiteY10" fmla="*/ 0 h 923330"/>
                          <a:gd name="connsiteX11" fmla="*/ 6951980 w 10515600"/>
                          <a:gd name="connsiteY11" fmla="*/ 0 h 923330"/>
                          <a:gd name="connsiteX12" fmla="*/ 7641336 w 10515600"/>
                          <a:gd name="connsiteY12" fmla="*/ 0 h 923330"/>
                          <a:gd name="connsiteX13" fmla="*/ 8225536 w 10515600"/>
                          <a:gd name="connsiteY13" fmla="*/ 0 h 923330"/>
                          <a:gd name="connsiteX14" fmla="*/ 8809736 w 10515600"/>
                          <a:gd name="connsiteY14" fmla="*/ 0 h 923330"/>
                          <a:gd name="connsiteX15" fmla="*/ 9393936 w 10515600"/>
                          <a:gd name="connsiteY15" fmla="*/ 0 h 923330"/>
                          <a:gd name="connsiteX16" fmla="*/ 9662668 w 10515600"/>
                          <a:gd name="connsiteY16" fmla="*/ 0 h 923330"/>
                          <a:gd name="connsiteX17" fmla="*/ 10515600 w 10515600"/>
                          <a:gd name="connsiteY17" fmla="*/ 0 h 923330"/>
                          <a:gd name="connsiteX18" fmla="*/ 10515600 w 10515600"/>
                          <a:gd name="connsiteY18" fmla="*/ 433965 h 923330"/>
                          <a:gd name="connsiteX19" fmla="*/ 10515600 w 10515600"/>
                          <a:gd name="connsiteY19" fmla="*/ 923330 h 923330"/>
                          <a:gd name="connsiteX20" fmla="*/ 10036556 w 10515600"/>
                          <a:gd name="connsiteY20" fmla="*/ 923330 h 923330"/>
                          <a:gd name="connsiteX21" fmla="*/ 9452356 w 10515600"/>
                          <a:gd name="connsiteY21" fmla="*/ 923330 h 923330"/>
                          <a:gd name="connsiteX22" fmla="*/ 9183624 w 10515600"/>
                          <a:gd name="connsiteY22" fmla="*/ 923330 h 923330"/>
                          <a:gd name="connsiteX23" fmla="*/ 8704580 w 10515600"/>
                          <a:gd name="connsiteY23" fmla="*/ 923330 h 923330"/>
                          <a:gd name="connsiteX24" fmla="*/ 8015224 w 10515600"/>
                          <a:gd name="connsiteY24" fmla="*/ 923330 h 923330"/>
                          <a:gd name="connsiteX25" fmla="*/ 7641336 w 10515600"/>
                          <a:gd name="connsiteY25" fmla="*/ 923330 h 923330"/>
                          <a:gd name="connsiteX26" fmla="*/ 6846824 w 10515600"/>
                          <a:gd name="connsiteY26" fmla="*/ 923330 h 923330"/>
                          <a:gd name="connsiteX27" fmla="*/ 6052312 w 10515600"/>
                          <a:gd name="connsiteY27" fmla="*/ 923330 h 923330"/>
                          <a:gd name="connsiteX28" fmla="*/ 5468112 w 10515600"/>
                          <a:gd name="connsiteY28" fmla="*/ 923330 h 923330"/>
                          <a:gd name="connsiteX29" fmla="*/ 4673600 w 10515600"/>
                          <a:gd name="connsiteY29" fmla="*/ 923330 h 923330"/>
                          <a:gd name="connsiteX30" fmla="*/ 4089400 w 10515600"/>
                          <a:gd name="connsiteY30" fmla="*/ 923330 h 923330"/>
                          <a:gd name="connsiteX31" fmla="*/ 3400044 w 10515600"/>
                          <a:gd name="connsiteY31" fmla="*/ 923330 h 923330"/>
                          <a:gd name="connsiteX32" fmla="*/ 3131312 w 10515600"/>
                          <a:gd name="connsiteY32" fmla="*/ 923330 h 923330"/>
                          <a:gd name="connsiteX33" fmla="*/ 2336800 w 10515600"/>
                          <a:gd name="connsiteY33" fmla="*/ 923330 h 923330"/>
                          <a:gd name="connsiteX34" fmla="*/ 1857756 w 10515600"/>
                          <a:gd name="connsiteY34" fmla="*/ 923330 h 923330"/>
                          <a:gd name="connsiteX35" fmla="*/ 1168400 w 10515600"/>
                          <a:gd name="connsiteY35" fmla="*/ 923330 h 923330"/>
                          <a:gd name="connsiteX36" fmla="*/ 899668 w 10515600"/>
                          <a:gd name="connsiteY36" fmla="*/ 923330 h 923330"/>
                          <a:gd name="connsiteX37" fmla="*/ 0 w 10515600"/>
                          <a:gd name="connsiteY37" fmla="*/ 923330 h 923330"/>
                          <a:gd name="connsiteX38" fmla="*/ 0 w 10515600"/>
                          <a:gd name="connsiteY38" fmla="*/ 470898 h 923330"/>
                          <a:gd name="connsiteX39" fmla="*/ 0 w 10515600"/>
                          <a:gd name="connsiteY39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10515600" h="923330" fill="none" extrusionOk="0">
                            <a:moveTo>
                              <a:pt x="0" y="0"/>
                            </a:moveTo>
                            <a:cubicBezTo>
                              <a:pt x="290523" y="-42900"/>
                              <a:pt x="409329" y="26254"/>
                              <a:pt x="584200" y="0"/>
                            </a:cubicBezTo>
                            <a:cubicBezTo>
                              <a:pt x="759071" y="-26254"/>
                              <a:pt x="1045140" y="32594"/>
                              <a:pt x="1168400" y="0"/>
                            </a:cubicBezTo>
                            <a:cubicBezTo>
                              <a:pt x="1291660" y="-32594"/>
                              <a:pt x="1797982" y="85772"/>
                              <a:pt x="1962912" y="0"/>
                            </a:cubicBezTo>
                            <a:cubicBezTo>
                              <a:pt x="2127842" y="-85772"/>
                              <a:pt x="2309375" y="38378"/>
                              <a:pt x="2441956" y="0"/>
                            </a:cubicBezTo>
                            <a:cubicBezTo>
                              <a:pt x="2574537" y="-38378"/>
                              <a:pt x="2809983" y="30342"/>
                              <a:pt x="2921000" y="0"/>
                            </a:cubicBezTo>
                            <a:cubicBezTo>
                              <a:pt x="3032017" y="-30342"/>
                              <a:pt x="3381055" y="6432"/>
                              <a:pt x="3505200" y="0"/>
                            </a:cubicBezTo>
                            <a:cubicBezTo>
                              <a:pt x="3629345" y="-6432"/>
                              <a:pt x="3906481" y="42761"/>
                              <a:pt x="4194556" y="0"/>
                            </a:cubicBezTo>
                            <a:cubicBezTo>
                              <a:pt x="4482631" y="-42761"/>
                              <a:pt x="4624607" y="80955"/>
                              <a:pt x="4883912" y="0"/>
                            </a:cubicBezTo>
                            <a:cubicBezTo>
                              <a:pt x="5143217" y="-80955"/>
                              <a:pt x="5352263" y="60894"/>
                              <a:pt x="5573268" y="0"/>
                            </a:cubicBezTo>
                            <a:cubicBezTo>
                              <a:pt x="5794273" y="-60894"/>
                              <a:pt x="6012927" y="38307"/>
                              <a:pt x="6367780" y="0"/>
                            </a:cubicBezTo>
                            <a:cubicBezTo>
                              <a:pt x="6722633" y="-38307"/>
                              <a:pt x="6745406" y="14017"/>
                              <a:pt x="6951980" y="0"/>
                            </a:cubicBezTo>
                            <a:cubicBezTo>
                              <a:pt x="7158554" y="-14017"/>
                              <a:pt x="7360576" y="46115"/>
                              <a:pt x="7641336" y="0"/>
                            </a:cubicBezTo>
                            <a:cubicBezTo>
                              <a:pt x="7922096" y="-46115"/>
                              <a:pt x="7985464" y="68194"/>
                              <a:pt x="8225536" y="0"/>
                            </a:cubicBezTo>
                            <a:cubicBezTo>
                              <a:pt x="8465608" y="-68194"/>
                              <a:pt x="8596547" y="65291"/>
                              <a:pt x="8809736" y="0"/>
                            </a:cubicBezTo>
                            <a:cubicBezTo>
                              <a:pt x="9022925" y="-65291"/>
                              <a:pt x="9258175" y="31774"/>
                              <a:pt x="9393936" y="0"/>
                            </a:cubicBezTo>
                            <a:cubicBezTo>
                              <a:pt x="9529697" y="-31774"/>
                              <a:pt x="9590866" y="4755"/>
                              <a:pt x="9662668" y="0"/>
                            </a:cubicBezTo>
                            <a:cubicBezTo>
                              <a:pt x="9734470" y="-4755"/>
                              <a:pt x="10304741" y="51366"/>
                              <a:pt x="10515600" y="0"/>
                            </a:cubicBezTo>
                            <a:cubicBezTo>
                              <a:pt x="10550740" y="183888"/>
                              <a:pt x="10503818" y="342677"/>
                              <a:pt x="10515600" y="433965"/>
                            </a:cubicBezTo>
                            <a:cubicBezTo>
                              <a:pt x="10527382" y="525254"/>
                              <a:pt x="10492385" y="802568"/>
                              <a:pt x="10515600" y="923330"/>
                            </a:cubicBezTo>
                            <a:cubicBezTo>
                              <a:pt x="10416947" y="927517"/>
                              <a:pt x="10222035" y="914208"/>
                              <a:pt x="10036556" y="923330"/>
                            </a:cubicBezTo>
                            <a:cubicBezTo>
                              <a:pt x="9851077" y="932452"/>
                              <a:pt x="9671494" y="894096"/>
                              <a:pt x="9452356" y="923330"/>
                            </a:cubicBezTo>
                            <a:cubicBezTo>
                              <a:pt x="9233218" y="952564"/>
                              <a:pt x="9249980" y="918021"/>
                              <a:pt x="9183624" y="923330"/>
                            </a:cubicBezTo>
                            <a:cubicBezTo>
                              <a:pt x="9117268" y="928639"/>
                              <a:pt x="8830603" y="915914"/>
                              <a:pt x="8704580" y="923330"/>
                            </a:cubicBezTo>
                            <a:cubicBezTo>
                              <a:pt x="8578557" y="930746"/>
                              <a:pt x="8154142" y="915488"/>
                              <a:pt x="8015224" y="923330"/>
                            </a:cubicBezTo>
                            <a:cubicBezTo>
                              <a:pt x="7876306" y="931172"/>
                              <a:pt x="7776256" y="910639"/>
                              <a:pt x="7641336" y="923330"/>
                            </a:cubicBezTo>
                            <a:cubicBezTo>
                              <a:pt x="7506416" y="936021"/>
                              <a:pt x="7201580" y="837893"/>
                              <a:pt x="6846824" y="923330"/>
                            </a:cubicBezTo>
                            <a:cubicBezTo>
                              <a:pt x="6492068" y="1008767"/>
                              <a:pt x="6404820" y="857178"/>
                              <a:pt x="6052312" y="923330"/>
                            </a:cubicBezTo>
                            <a:cubicBezTo>
                              <a:pt x="5699804" y="989482"/>
                              <a:pt x="5587069" y="879957"/>
                              <a:pt x="5468112" y="923330"/>
                            </a:cubicBezTo>
                            <a:cubicBezTo>
                              <a:pt x="5349155" y="966703"/>
                              <a:pt x="4883004" y="903052"/>
                              <a:pt x="4673600" y="923330"/>
                            </a:cubicBezTo>
                            <a:cubicBezTo>
                              <a:pt x="4464196" y="943608"/>
                              <a:pt x="4263313" y="858671"/>
                              <a:pt x="4089400" y="923330"/>
                            </a:cubicBezTo>
                            <a:cubicBezTo>
                              <a:pt x="3915487" y="987989"/>
                              <a:pt x="3552424" y="863759"/>
                              <a:pt x="3400044" y="923330"/>
                            </a:cubicBezTo>
                            <a:cubicBezTo>
                              <a:pt x="3247664" y="982901"/>
                              <a:pt x="3255766" y="904077"/>
                              <a:pt x="3131312" y="923330"/>
                            </a:cubicBezTo>
                            <a:cubicBezTo>
                              <a:pt x="3006858" y="942583"/>
                              <a:pt x="2709667" y="886994"/>
                              <a:pt x="2336800" y="923330"/>
                            </a:cubicBezTo>
                            <a:cubicBezTo>
                              <a:pt x="1963933" y="959666"/>
                              <a:pt x="2024532" y="896301"/>
                              <a:pt x="1857756" y="923330"/>
                            </a:cubicBezTo>
                            <a:cubicBezTo>
                              <a:pt x="1690980" y="950359"/>
                              <a:pt x="1445886" y="902460"/>
                              <a:pt x="1168400" y="923330"/>
                            </a:cubicBezTo>
                            <a:cubicBezTo>
                              <a:pt x="890914" y="944200"/>
                              <a:pt x="1024968" y="915421"/>
                              <a:pt x="899668" y="923330"/>
                            </a:cubicBezTo>
                            <a:cubicBezTo>
                              <a:pt x="774368" y="931239"/>
                              <a:pt x="286906" y="824822"/>
                              <a:pt x="0" y="923330"/>
                            </a:cubicBezTo>
                            <a:cubicBezTo>
                              <a:pt x="-46134" y="771615"/>
                              <a:pt x="32347" y="625511"/>
                              <a:pt x="0" y="470898"/>
                            </a:cubicBezTo>
                            <a:cubicBezTo>
                              <a:pt x="-32347" y="316285"/>
                              <a:pt x="41243" y="208343"/>
                              <a:pt x="0" y="0"/>
                            </a:cubicBezTo>
                            <a:close/>
                          </a:path>
                          <a:path w="10515600" h="923330" stroke="0" extrusionOk="0">
                            <a:moveTo>
                              <a:pt x="0" y="0"/>
                            </a:moveTo>
                            <a:cubicBezTo>
                              <a:pt x="117769" y="-54612"/>
                              <a:pt x="363642" y="16397"/>
                              <a:pt x="479044" y="0"/>
                            </a:cubicBezTo>
                            <a:cubicBezTo>
                              <a:pt x="594446" y="-16397"/>
                              <a:pt x="677892" y="18700"/>
                              <a:pt x="747776" y="0"/>
                            </a:cubicBezTo>
                            <a:cubicBezTo>
                              <a:pt x="817660" y="-18700"/>
                              <a:pt x="1147191" y="42425"/>
                              <a:pt x="1542288" y="0"/>
                            </a:cubicBezTo>
                            <a:cubicBezTo>
                              <a:pt x="1937385" y="-42425"/>
                              <a:pt x="1903667" y="55036"/>
                              <a:pt x="2021332" y="0"/>
                            </a:cubicBezTo>
                            <a:cubicBezTo>
                              <a:pt x="2138997" y="-55036"/>
                              <a:pt x="2261555" y="30614"/>
                              <a:pt x="2500376" y="0"/>
                            </a:cubicBezTo>
                            <a:cubicBezTo>
                              <a:pt x="2739197" y="-30614"/>
                              <a:pt x="2992326" y="934"/>
                              <a:pt x="3294888" y="0"/>
                            </a:cubicBezTo>
                            <a:cubicBezTo>
                              <a:pt x="3597450" y="-934"/>
                              <a:pt x="3536470" y="20588"/>
                              <a:pt x="3668776" y="0"/>
                            </a:cubicBezTo>
                            <a:cubicBezTo>
                              <a:pt x="3801082" y="-20588"/>
                              <a:pt x="4167052" y="95069"/>
                              <a:pt x="4463288" y="0"/>
                            </a:cubicBezTo>
                            <a:cubicBezTo>
                              <a:pt x="4759524" y="-95069"/>
                              <a:pt x="4927052" y="44879"/>
                              <a:pt x="5257800" y="0"/>
                            </a:cubicBezTo>
                            <a:cubicBezTo>
                              <a:pt x="5588548" y="-44879"/>
                              <a:pt x="5635378" y="45685"/>
                              <a:pt x="5842000" y="0"/>
                            </a:cubicBezTo>
                            <a:cubicBezTo>
                              <a:pt x="6048622" y="-45685"/>
                              <a:pt x="6336244" y="84925"/>
                              <a:pt x="6636512" y="0"/>
                            </a:cubicBezTo>
                            <a:cubicBezTo>
                              <a:pt x="6936780" y="-84925"/>
                              <a:pt x="6983770" y="37784"/>
                              <a:pt x="7115556" y="0"/>
                            </a:cubicBezTo>
                            <a:cubicBezTo>
                              <a:pt x="7247342" y="-37784"/>
                              <a:pt x="7473141" y="52757"/>
                              <a:pt x="7594600" y="0"/>
                            </a:cubicBezTo>
                            <a:cubicBezTo>
                              <a:pt x="7716059" y="-52757"/>
                              <a:pt x="8131150" y="920"/>
                              <a:pt x="8283956" y="0"/>
                            </a:cubicBezTo>
                            <a:cubicBezTo>
                              <a:pt x="8436762" y="-920"/>
                              <a:pt x="8664826" y="24800"/>
                              <a:pt x="8763000" y="0"/>
                            </a:cubicBezTo>
                            <a:cubicBezTo>
                              <a:pt x="8861174" y="-24800"/>
                              <a:pt x="9272964" y="43339"/>
                              <a:pt x="9557512" y="0"/>
                            </a:cubicBezTo>
                            <a:cubicBezTo>
                              <a:pt x="9842060" y="-43339"/>
                              <a:pt x="10044680" y="73864"/>
                              <a:pt x="10515600" y="0"/>
                            </a:cubicBezTo>
                            <a:cubicBezTo>
                              <a:pt x="10548368" y="103379"/>
                              <a:pt x="10510875" y="304329"/>
                              <a:pt x="10515600" y="461665"/>
                            </a:cubicBezTo>
                            <a:cubicBezTo>
                              <a:pt x="10520325" y="619001"/>
                              <a:pt x="10474939" y="747127"/>
                              <a:pt x="10515600" y="923330"/>
                            </a:cubicBezTo>
                            <a:cubicBezTo>
                              <a:pt x="10399439" y="932070"/>
                              <a:pt x="10331252" y="914505"/>
                              <a:pt x="10246868" y="923330"/>
                            </a:cubicBezTo>
                            <a:cubicBezTo>
                              <a:pt x="10162484" y="932155"/>
                              <a:pt x="9809339" y="905452"/>
                              <a:pt x="9452356" y="923330"/>
                            </a:cubicBezTo>
                            <a:cubicBezTo>
                              <a:pt x="9095373" y="941208"/>
                              <a:pt x="9132168" y="870015"/>
                              <a:pt x="8868156" y="923330"/>
                            </a:cubicBezTo>
                            <a:cubicBezTo>
                              <a:pt x="8604144" y="976645"/>
                              <a:pt x="8639053" y="883754"/>
                              <a:pt x="8494268" y="923330"/>
                            </a:cubicBezTo>
                            <a:cubicBezTo>
                              <a:pt x="8349483" y="962906"/>
                              <a:pt x="8097127" y="905448"/>
                              <a:pt x="7910068" y="923330"/>
                            </a:cubicBezTo>
                            <a:cubicBezTo>
                              <a:pt x="7723009" y="941212"/>
                              <a:pt x="7725353" y="893385"/>
                              <a:pt x="7641336" y="923330"/>
                            </a:cubicBezTo>
                            <a:cubicBezTo>
                              <a:pt x="7557319" y="953275"/>
                              <a:pt x="7488607" y="909228"/>
                              <a:pt x="7372604" y="923330"/>
                            </a:cubicBezTo>
                            <a:cubicBezTo>
                              <a:pt x="7256601" y="937432"/>
                              <a:pt x="7013658" y="903202"/>
                              <a:pt x="6788404" y="923330"/>
                            </a:cubicBezTo>
                            <a:cubicBezTo>
                              <a:pt x="6563150" y="943458"/>
                              <a:pt x="6563361" y="901224"/>
                              <a:pt x="6414516" y="923330"/>
                            </a:cubicBezTo>
                            <a:cubicBezTo>
                              <a:pt x="6265671" y="945436"/>
                              <a:pt x="6041726" y="864689"/>
                              <a:pt x="5725160" y="923330"/>
                            </a:cubicBezTo>
                            <a:cubicBezTo>
                              <a:pt x="5408594" y="981971"/>
                              <a:pt x="5519748" y="889372"/>
                              <a:pt x="5351272" y="923330"/>
                            </a:cubicBezTo>
                            <a:cubicBezTo>
                              <a:pt x="5182796" y="957288"/>
                              <a:pt x="4923400" y="848695"/>
                              <a:pt x="4661916" y="923330"/>
                            </a:cubicBezTo>
                            <a:cubicBezTo>
                              <a:pt x="4400432" y="997965"/>
                              <a:pt x="4525198" y="896795"/>
                              <a:pt x="4393184" y="923330"/>
                            </a:cubicBezTo>
                            <a:cubicBezTo>
                              <a:pt x="4261170" y="949865"/>
                              <a:pt x="3975256" y="890035"/>
                              <a:pt x="3703828" y="923330"/>
                            </a:cubicBezTo>
                            <a:cubicBezTo>
                              <a:pt x="3432400" y="956625"/>
                              <a:pt x="3512992" y="892561"/>
                              <a:pt x="3329940" y="923330"/>
                            </a:cubicBezTo>
                            <a:cubicBezTo>
                              <a:pt x="3146888" y="954099"/>
                              <a:pt x="3144326" y="900311"/>
                              <a:pt x="3061208" y="923330"/>
                            </a:cubicBezTo>
                            <a:cubicBezTo>
                              <a:pt x="2978090" y="946349"/>
                              <a:pt x="2869418" y="887018"/>
                              <a:pt x="2687320" y="923330"/>
                            </a:cubicBezTo>
                            <a:cubicBezTo>
                              <a:pt x="2505222" y="959642"/>
                              <a:pt x="2245337" y="858216"/>
                              <a:pt x="1997964" y="923330"/>
                            </a:cubicBezTo>
                            <a:cubicBezTo>
                              <a:pt x="1750591" y="988444"/>
                              <a:pt x="1719917" y="883839"/>
                              <a:pt x="1624076" y="923330"/>
                            </a:cubicBezTo>
                            <a:cubicBezTo>
                              <a:pt x="1528235" y="962821"/>
                              <a:pt x="1426591" y="920741"/>
                              <a:pt x="1355344" y="923330"/>
                            </a:cubicBezTo>
                            <a:cubicBezTo>
                              <a:pt x="1284097" y="925919"/>
                              <a:pt x="1057348" y="910865"/>
                              <a:pt x="981456" y="923330"/>
                            </a:cubicBezTo>
                            <a:cubicBezTo>
                              <a:pt x="905564" y="935795"/>
                              <a:pt x="672252" y="872204"/>
                              <a:pt x="502412" y="923330"/>
                            </a:cubicBezTo>
                            <a:cubicBezTo>
                              <a:pt x="332572" y="974456"/>
                              <a:pt x="217881" y="920472"/>
                              <a:pt x="0" y="923330"/>
                            </a:cubicBezTo>
                            <a:cubicBezTo>
                              <a:pt x="-42630" y="805782"/>
                              <a:pt x="40896" y="690376"/>
                              <a:pt x="0" y="480132"/>
                            </a:cubicBezTo>
                            <a:cubicBezTo>
                              <a:pt x="-40896" y="269888"/>
                              <a:pt x="37570" y="2029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86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1279</Words>
  <Application>Microsoft Office PowerPoint</Application>
  <PresentationFormat>Widescreen</PresentationFormat>
  <Paragraphs>194</Paragraphs>
  <Slides>33</Slides>
  <Notes>16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S4S – Cours d’Analyse</vt:lpstr>
      <vt:lpstr>Fonctions réelles et continuité</vt:lpstr>
      <vt:lpstr>Fonctions réelles</vt:lpstr>
      <vt:lpstr>Fonctions réelles</vt:lpstr>
      <vt:lpstr>Limite à droite, limite à gauche</vt:lpstr>
      <vt:lpstr>Sauts</vt:lpstr>
      <vt:lpstr>Continuité</vt:lpstr>
      <vt:lpstr>Prolongement par continuité</vt:lpstr>
      <vt:lpstr>Propriétés des fonctions continues</vt:lpstr>
      <vt:lpstr>Théorème des valeurs intermédiaires</vt:lpstr>
      <vt:lpstr>Théorème des valeurs intermédiaires</vt:lpstr>
      <vt:lpstr>Théorème des valeurs intermédiaires</vt:lpstr>
      <vt:lpstr>Théorème des valeurs intermédiaires</vt:lpstr>
      <vt:lpstr>Nombre de solutions d’une équation</vt:lpstr>
      <vt:lpstr>Calcul différentiel</vt:lpstr>
      <vt:lpstr>PowerPoint Presentation</vt:lpstr>
      <vt:lpstr>PowerPoint Presentation</vt:lpstr>
      <vt:lpstr>Taux d'accroissement</vt:lpstr>
      <vt:lpstr>Limitation du taux d'accroissement</vt:lpstr>
      <vt:lpstr>Limitation du taux d'accroissement</vt:lpstr>
      <vt:lpstr>Solution : La dérivée</vt:lpstr>
      <vt:lpstr>Solution : La dérivée</vt:lpstr>
      <vt:lpstr>Solution : La dérivée</vt:lpstr>
      <vt:lpstr>La dérivée</vt:lpstr>
      <vt:lpstr>Calcul de la dérivée</vt:lpstr>
      <vt:lpstr>Propriétés de la dérivée</vt:lpstr>
      <vt:lpstr>Extrema et dérivée</vt:lpstr>
      <vt:lpstr>Extrema et dérivée</vt:lpstr>
      <vt:lpstr>Extrema et dérivée</vt:lpstr>
      <vt:lpstr>Recherche d’un extremum</vt:lpstr>
      <vt:lpstr>Recherche d’un extremum</vt:lpstr>
      <vt:lpstr>Recherche d’un extremum sur un intervalle</vt:lpstr>
      <vt:lpstr>Recherche d’un extremum sur un intervalle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S4S – Cours d’Analyse</dc:title>
  <dc:creator>Dario Halilovic</dc:creator>
  <cp:lastModifiedBy>Dario Halilovic</cp:lastModifiedBy>
  <cp:revision>2</cp:revision>
  <dcterms:created xsi:type="dcterms:W3CDTF">2022-08-17T17:28:31Z</dcterms:created>
  <dcterms:modified xsi:type="dcterms:W3CDTF">2023-10-25T11:03:18Z</dcterms:modified>
</cp:coreProperties>
</file>